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8"/>
  </p:notesMasterIdLst>
  <p:sldIdLst>
    <p:sldId id="288" r:id="rId5"/>
    <p:sldId id="289" r:id="rId6"/>
    <p:sldId id="290" r:id="rId7"/>
  </p:sldIdLst>
  <p:sldSz cx="9906000" cy="6858000" type="A4"/>
  <p:notesSz cx="6800850" cy="993298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120"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43F811E5-B371-6A28-BF9A-0F57DE4B7A28}" name="Alice Brealy" initials="AB" userId="S::abrealy@caterlinkltd.co.uk::702f5e84-6c0f-4bcb-baa0-ae526eff269f"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0" name="sysop" initials="s" lastIdx="0"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4343"/>
    <a:srgbClr val="006662"/>
    <a:srgbClr val="54BCEB"/>
    <a:srgbClr val="C5FFFB"/>
    <a:srgbClr val="FFD3CC"/>
    <a:srgbClr val="FFF0D2"/>
    <a:srgbClr val="C9FFFB"/>
    <a:srgbClr val="00C8BA"/>
    <a:srgbClr val="00968B"/>
    <a:srgbClr val="009E9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8105" autoAdjust="0"/>
    <p:restoredTop sz="95033" autoAdjust="0"/>
  </p:normalViewPr>
  <p:slideViewPr>
    <p:cSldViewPr snapToGrid="0">
      <p:cViewPr varScale="1">
        <p:scale>
          <a:sx n="74" d="100"/>
          <a:sy n="74" d="100"/>
        </p:scale>
        <p:origin x="1128" y="72"/>
      </p:cViewPr>
      <p:guideLst>
        <p:guide orient="horz" pos="2160"/>
        <p:guide pos="312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13" Type="http://schemas.openxmlformats.org/officeDocument/2006/relationships/tableStyles" Target="tableStyles.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theme" Target="theme/theme1.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viewProps" Target="viewProps.xml"/><Relationship Id="rId5" Type="http://schemas.openxmlformats.org/officeDocument/2006/relationships/slide" Target="slides/slide1.xml"/><Relationship Id="rId10"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commentAuthors" Target="commentAuthors.xml"/><Relationship Id="rId14" Type="http://schemas.microsoft.com/office/2018/10/relationships/authors" Target="author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1"/>
            <a:ext cx="2947035" cy="498375"/>
          </a:xfrm>
          <a:prstGeom prst="rect">
            <a:avLst/>
          </a:prstGeom>
        </p:spPr>
        <p:txBody>
          <a:bodyPr vert="horz" lIns="91478" tIns="45739" rIns="91478" bIns="45739" rtlCol="0"/>
          <a:lstStyle>
            <a:lvl1pPr algn="l">
              <a:defRPr sz="1200"/>
            </a:lvl1pPr>
          </a:lstStyle>
          <a:p>
            <a:endParaRPr lang="en-GB"/>
          </a:p>
        </p:txBody>
      </p:sp>
      <p:sp>
        <p:nvSpPr>
          <p:cNvPr id="3" name="Date Placeholder 2"/>
          <p:cNvSpPr>
            <a:spLocks noGrp="1"/>
          </p:cNvSpPr>
          <p:nvPr>
            <p:ph type="dt" idx="1"/>
          </p:nvPr>
        </p:nvSpPr>
        <p:spPr>
          <a:xfrm>
            <a:off x="3852243" y="1"/>
            <a:ext cx="2947035" cy="498375"/>
          </a:xfrm>
          <a:prstGeom prst="rect">
            <a:avLst/>
          </a:prstGeom>
        </p:spPr>
        <p:txBody>
          <a:bodyPr vert="horz" lIns="91478" tIns="45739" rIns="91478" bIns="45739" rtlCol="0"/>
          <a:lstStyle>
            <a:lvl1pPr algn="r">
              <a:defRPr sz="1200"/>
            </a:lvl1pPr>
          </a:lstStyle>
          <a:p>
            <a:fld id="{222E43BF-527D-440D-8356-FC8BCEDDB5DC}" type="datetimeFigureOut">
              <a:rPr lang="en-GB" smtClean="0"/>
              <a:t>19/10/2026</a:t>
            </a:fld>
            <a:endParaRPr lang="en-GB"/>
          </a:p>
        </p:txBody>
      </p:sp>
      <p:sp>
        <p:nvSpPr>
          <p:cNvPr id="4" name="Slide Image Placeholder 3"/>
          <p:cNvSpPr>
            <a:spLocks noGrp="1" noRot="1" noChangeAspect="1"/>
          </p:cNvSpPr>
          <p:nvPr>
            <p:ph type="sldImg" idx="2"/>
          </p:nvPr>
        </p:nvSpPr>
        <p:spPr>
          <a:xfrm>
            <a:off x="981075" y="1243013"/>
            <a:ext cx="4838700" cy="3351212"/>
          </a:xfrm>
          <a:prstGeom prst="rect">
            <a:avLst/>
          </a:prstGeom>
          <a:noFill/>
          <a:ln w="12700">
            <a:solidFill>
              <a:prstClr val="black"/>
            </a:solidFill>
          </a:ln>
        </p:spPr>
        <p:txBody>
          <a:bodyPr vert="horz" lIns="91478" tIns="45739" rIns="91478" bIns="45739" rtlCol="0" anchor="ctr"/>
          <a:lstStyle/>
          <a:p>
            <a:endParaRPr lang="en-GB"/>
          </a:p>
        </p:txBody>
      </p:sp>
      <p:sp>
        <p:nvSpPr>
          <p:cNvPr id="5" name="Notes Placeholder 4"/>
          <p:cNvSpPr>
            <a:spLocks noGrp="1"/>
          </p:cNvSpPr>
          <p:nvPr>
            <p:ph type="body" sz="quarter" idx="3"/>
          </p:nvPr>
        </p:nvSpPr>
        <p:spPr>
          <a:xfrm>
            <a:off x="680086" y="4780250"/>
            <a:ext cx="5440680" cy="3911114"/>
          </a:xfrm>
          <a:prstGeom prst="rect">
            <a:avLst/>
          </a:prstGeom>
        </p:spPr>
        <p:txBody>
          <a:bodyPr vert="horz" lIns="91478" tIns="45739" rIns="91478" bIns="4573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1" y="9434617"/>
            <a:ext cx="2947035" cy="498374"/>
          </a:xfrm>
          <a:prstGeom prst="rect">
            <a:avLst/>
          </a:prstGeom>
        </p:spPr>
        <p:txBody>
          <a:bodyPr vert="horz" lIns="91478" tIns="45739" rIns="91478" bIns="45739" rtlCol="0" anchor="b"/>
          <a:lstStyle>
            <a:lvl1pPr algn="l">
              <a:defRPr sz="1200"/>
            </a:lvl1pPr>
          </a:lstStyle>
          <a:p>
            <a:endParaRPr lang="en-GB"/>
          </a:p>
        </p:txBody>
      </p:sp>
      <p:sp>
        <p:nvSpPr>
          <p:cNvPr id="7" name="Slide Number Placeholder 6"/>
          <p:cNvSpPr>
            <a:spLocks noGrp="1"/>
          </p:cNvSpPr>
          <p:nvPr>
            <p:ph type="sldNum" sz="quarter" idx="5"/>
          </p:nvPr>
        </p:nvSpPr>
        <p:spPr>
          <a:xfrm>
            <a:off x="3852243" y="9434617"/>
            <a:ext cx="2947035" cy="498374"/>
          </a:xfrm>
          <a:prstGeom prst="rect">
            <a:avLst/>
          </a:prstGeom>
        </p:spPr>
        <p:txBody>
          <a:bodyPr vert="horz" lIns="91478" tIns="45739" rIns="91478" bIns="45739" rtlCol="0" anchor="b"/>
          <a:lstStyle>
            <a:lvl1pPr algn="r">
              <a:defRPr sz="1200"/>
            </a:lvl1pPr>
          </a:lstStyle>
          <a:p>
            <a:fld id="{22D8F38C-0513-424D-9F07-ACE2DBD6F960}" type="slidenum">
              <a:rPr lang="en-GB" smtClean="0"/>
              <a:t>‹#›</a:t>
            </a:fld>
            <a:endParaRPr lang="en-GB"/>
          </a:p>
        </p:txBody>
      </p:sp>
    </p:spTree>
    <p:extLst>
      <p:ext uri="{BB962C8B-B14F-4D97-AF65-F5344CB8AC3E}">
        <p14:creationId xmlns:p14="http://schemas.microsoft.com/office/powerpoint/2010/main" val="344410800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742950" y="2130426"/>
            <a:ext cx="8420100" cy="1470025"/>
          </a:xfrm>
        </p:spPr>
        <p:txBody>
          <a:bodyPr/>
          <a:lstStyle/>
          <a:p>
            <a:r>
              <a:rPr lang="en-US"/>
              <a:t>Click to edit Master title style</a:t>
            </a:r>
            <a:endParaRPr lang="en-GB"/>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69801A62-7A48-4C58-849E-C45ADCCDA826}" type="datetimeFigureOut">
              <a:rPr lang="en-GB" smtClean="0"/>
              <a:t>19/10/2026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059E0C8-D700-4481-9575-E9D0947D9BAE}" type="slidenum">
              <a:rPr lang="en-GB" smtClean="0"/>
              <a:t>‹#›</a:t>
            </a:fld>
            <a:endParaRPr lang="en-GB"/>
          </a:p>
        </p:txBody>
      </p:sp>
      <p:pic>
        <p:nvPicPr>
          <p:cNvPr id="7" name="Picture 6">
            <a:extLst>
              <a:ext uri="{FF2B5EF4-FFF2-40B4-BE49-F238E27FC236}">
                <a16:creationId xmlns:a16="http://schemas.microsoft.com/office/drawing/2014/main" id="{BFE56D4B-3E37-45DC-8A0E-850FD0BBE6CB}"/>
              </a:ext>
            </a:extLst>
          </p:cNvPr>
          <p:cNvPicPr>
            <a:picLocks noChangeAspect="1"/>
          </p:cNvPicPr>
          <p:nvPr userDrawn="1"/>
        </p:nvPicPr>
        <p:blipFill>
          <a:blip r:embed="rId2">
            <a:lum/>
          </a:blip>
          <a:stretch>
            <a:fillRect/>
          </a:stretch>
        </p:blipFill>
        <p:spPr>
          <a:xfrm>
            <a:off x="0" y="0"/>
            <a:ext cx="9906000" cy="6858000"/>
          </a:xfrm>
          <a:prstGeom prst="rect">
            <a:avLst/>
          </a:prstGeom>
        </p:spPr>
      </p:pic>
      <p:pic>
        <p:nvPicPr>
          <p:cNvPr id="8" name="Picture 7">
            <a:extLst>
              <a:ext uri="{FF2B5EF4-FFF2-40B4-BE49-F238E27FC236}">
                <a16:creationId xmlns:a16="http://schemas.microsoft.com/office/drawing/2014/main" id="{5A3E2D7A-21FB-4E41-849E-FBC6B38F3D8F}"/>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49725" y="21720"/>
            <a:ext cx="1602025" cy="769695"/>
          </a:xfrm>
          <a:prstGeom prst="rect">
            <a:avLst/>
          </a:prstGeom>
        </p:spPr>
      </p:pic>
      <p:sp>
        <p:nvSpPr>
          <p:cNvPr id="9" name="TextBox 8">
            <a:extLst>
              <a:ext uri="{FF2B5EF4-FFF2-40B4-BE49-F238E27FC236}">
                <a16:creationId xmlns:a16="http://schemas.microsoft.com/office/drawing/2014/main" id="{CF8244A5-C333-4344-B70D-CA249A56B37A}"/>
              </a:ext>
            </a:extLst>
          </p:cNvPr>
          <p:cNvSpPr txBox="1"/>
          <p:nvPr userDrawn="1"/>
        </p:nvSpPr>
        <p:spPr>
          <a:xfrm>
            <a:off x="8788936" y="3163689"/>
            <a:ext cx="1088495" cy="3642122"/>
          </a:xfrm>
          <a:prstGeom prst="roundRect">
            <a:avLst/>
          </a:prstGeom>
          <a:solidFill>
            <a:srgbClr val="FF0000"/>
          </a:solidFill>
          <a:ln w="19050">
            <a:solidFill>
              <a:srgbClr val="FF0000"/>
            </a:solidFill>
          </a:ln>
        </p:spPr>
        <p:txBody>
          <a:bodyPr wrap="square" rtlCol="0">
            <a:spAutoFit/>
          </a:bodyPr>
          <a:lstStyle/>
          <a:p>
            <a:r>
              <a:rPr lang="en-GB" sz="700" b="1" dirty="0">
                <a:solidFill>
                  <a:schemeClr val="bg1"/>
                </a:solidFill>
                <a:latin typeface="Century Gothic" panose="020B0502020202020204" pitchFamily="34" charset="0"/>
              </a:rPr>
              <a:t>ALLERGY INFORMATION:</a:t>
            </a:r>
          </a:p>
          <a:p>
            <a:r>
              <a:rPr lang="en-GB" sz="700" b="1" dirty="0">
                <a:solidFill>
                  <a:schemeClr val="bg1"/>
                </a:solidFill>
                <a:latin typeface="Century Gothic" panose="020B0502020202020204" pitchFamily="34" charset="0"/>
              </a:rPr>
              <a:t>If </a:t>
            </a:r>
            <a:r>
              <a:rPr lang="en-GB" sz="700" b="1" dirty="0">
                <a:solidFill>
                  <a:schemeClr val="bg1"/>
                </a:solidFill>
                <a:effectLst/>
                <a:latin typeface="Century Gothic" panose="020B0502020202020204" pitchFamily="34" charset="0"/>
                <a:ea typeface="Calibri" panose="020F0502020204030204" pitchFamily="34" charset="0"/>
              </a:rPr>
              <a:t>you would like to know about particular allergens in foods please ask a member of the catering team for information. If your child has a school lunch and has a food allergy or intolerance you will be asked to complete a form to ensure we have the necessary information to cater for your child. We use a large variety of ingredients in the preparation of our meals and due to the nature of our kitchens it is not possible to completely remove the risk of cross contamination.</a:t>
            </a:r>
            <a:endParaRPr lang="en-GB" sz="700" dirty="0">
              <a:solidFill>
                <a:schemeClr val="bg1"/>
              </a:solidFill>
              <a:latin typeface="Century Gothic" panose="020B0502020202020204" pitchFamily="34" charset="0"/>
            </a:endParaRPr>
          </a:p>
        </p:txBody>
      </p:sp>
    </p:spTree>
    <p:extLst>
      <p:ext uri="{BB962C8B-B14F-4D97-AF65-F5344CB8AC3E}">
        <p14:creationId xmlns:p14="http://schemas.microsoft.com/office/powerpoint/2010/main" val="144662617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69801A62-7A48-4C58-849E-C45ADCCDA826}" type="datetimeFigureOut">
              <a:rPr lang="en-GB" smtClean="0"/>
              <a:t>19/10/2026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059E0C8-D700-4481-9575-E9D0947D9BAE}" type="slidenum">
              <a:rPr lang="en-GB" smtClean="0"/>
              <a:t>‹#›</a:t>
            </a:fld>
            <a:endParaRPr lang="en-GB"/>
          </a:p>
        </p:txBody>
      </p:sp>
    </p:spTree>
    <p:extLst>
      <p:ext uri="{BB962C8B-B14F-4D97-AF65-F5344CB8AC3E}">
        <p14:creationId xmlns:p14="http://schemas.microsoft.com/office/powerpoint/2010/main" val="388976072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a:t>Click to edit Master title style</a:t>
            </a:r>
            <a:endParaRPr lang="en-GB"/>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9801A62-7A48-4C58-849E-C45ADCCDA826}" type="datetimeFigureOut">
              <a:rPr lang="en-GB" smtClean="0"/>
              <a:t>19/10/2026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059E0C8-D700-4481-9575-E9D0947D9BAE}" type="slidenum">
              <a:rPr lang="en-GB" smtClean="0"/>
              <a:t>‹#›</a:t>
            </a:fld>
            <a:endParaRPr lang="en-GB"/>
          </a:p>
        </p:txBody>
      </p:sp>
    </p:spTree>
    <p:extLst>
      <p:ext uri="{BB962C8B-B14F-4D97-AF65-F5344CB8AC3E}">
        <p14:creationId xmlns:p14="http://schemas.microsoft.com/office/powerpoint/2010/main" val="144108537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495300" y="1600201"/>
            <a:ext cx="437515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5035550" y="1600201"/>
            <a:ext cx="437515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69801A62-7A48-4C58-849E-C45ADCCDA826}" type="datetimeFigureOut">
              <a:rPr lang="en-GB" smtClean="0"/>
              <a:t>19/10/2026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A059E0C8-D700-4481-9575-E9D0947D9BAE}" type="slidenum">
              <a:rPr lang="en-GB" smtClean="0"/>
              <a:t>‹#›</a:t>
            </a:fld>
            <a:endParaRPr lang="en-GB"/>
          </a:p>
        </p:txBody>
      </p:sp>
    </p:spTree>
    <p:extLst>
      <p:ext uri="{BB962C8B-B14F-4D97-AF65-F5344CB8AC3E}">
        <p14:creationId xmlns:p14="http://schemas.microsoft.com/office/powerpoint/2010/main" val="150155698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GB"/>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69801A62-7A48-4C58-849E-C45ADCCDA826}" type="datetimeFigureOut">
              <a:rPr lang="en-GB" smtClean="0"/>
              <a:t>19/10/2026</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A059E0C8-D700-4481-9575-E9D0947D9BAE}" type="slidenum">
              <a:rPr lang="en-GB" smtClean="0"/>
              <a:t>‹#›</a:t>
            </a:fld>
            <a:endParaRPr lang="en-GB"/>
          </a:p>
        </p:txBody>
      </p:sp>
    </p:spTree>
    <p:extLst>
      <p:ext uri="{BB962C8B-B14F-4D97-AF65-F5344CB8AC3E}">
        <p14:creationId xmlns:p14="http://schemas.microsoft.com/office/powerpoint/2010/main" val="142314554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69801A62-7A48-4C58-849E-C45ADCCDA826}" type="datetimeFigureOut">
              <a:rPr lang="en-GB" smtClean="0"/>
              <a:t>19/10/2026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A059E0C8-D700-4481-9575-E9D0947D9BAE}" type="slidenum">
              <a:rPr lang="en-GB" smtClean="0"/>
              <a:t>‹#›</a:t>
            </a:fld>
            <a:endParaRPr lang="en-GB"/>
          </a:p>
        </p:txBody>
      </p:sp>
    </p:spTree>
    <p:extLst>
      <p:ext uri="{BB962C8B-B14F-4D97-AF65-F5344CB8AC3E}">
        <p14:creationId xmlns:p14="http://schemas.microsoft.com/office/powerpoint/2010/main" val="200301009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9801A62-7A48-4C58-849E-C45ADCCDA826}" type="datetimeFigureOut">
              <a:rPr lang="en-GB" smtClean="0"/>
              <a:t>19/10/2026</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A059E0C8-D700-4481-9575-E9D0947D9BAE}" type="slidenum">
              <a:rPr lang="en-GB" smtClean="0"/>
              <a:t>‹#›</a:t>
            </a:fld>
            <a:endParaRPr lang="en-GB"/>
          </a:p>
        </p:txBody>
      </p:sp>
    </p:spTree>
    <p:extLst>
      <p:ext uri="{BB962C8B-B14F-4D97-AF65-F5344CB8AC3E}">
        <p14:creationId xmlns:p14="http://schemas.microsoft.com/office/powerpoint/2010/main" val="331226153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a:t>Click to edit Master title style</a:t>
            </a:r>
            <a:endParaRPr lang="en-GB"/>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69801A62-7A48-4C58-849E-C45ADCCDA826}" type="datetimeFigureOut">
              <a:rPr lang="en-GB" smtClean="0"/>
              <a:t>19/10/2026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A059E0C8-D700-4481-9575-E9D0947D9BAE}" type="slidenum">
              <a:rPr lang="en-GB" smtClean="0"/>
              <a:t>‹#›</a:t>
            </a:fld>
            <a:endParaRPr lang="en-GB"/>
          </a:p>
        </p:txBody>
      </p:sp>
    </p:spTree>
    <p:extLst>
      <p:ext uri="{BB962C8B-B14F-4D97-AF65-F5344CB8AC3E}">
        <p14:creationId xmlns:p14="http://schemas.microsoft.com/office/powerpoint/2010/main" val="403868046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a:t>Click to edit Master title style</a:t>
            </a:r>
            <a:endParaRPr lang="en-GB"/>
          </a:p>
        </p:txBody>
      </p:sp>
      <p:sp>
        <p:nvSpPr>
          <p:cNvPr id="3" name="Picture Placeholder 2"/>
          <p:cNvSpPr>
            <a:spLocks noGrp="1"/>
          </p:cNvSpPr>
          <p:nvPr>
            <p:ph type="pic" idx="1"/>
          </p:nvPr>
        </p:nvSpPr>
        <p:spPr>
          <a:xfrm>
            <a:off x="1941645" y="612775"/>
            <a:ext cx="59436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69801A62-7A48-4C58-849E-C45ADCCDA826}" type="datetimeFigureOut">
              <a:rPr lang="en-GB" smtClean="0"/>
              <a:t>19/10/2026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A059E0C8-D700-4481-9575-E9D0947D9BAE}" type="slidenum">
              <a:rPr lang="en-GB" smtClean="0"/>
              <a:t>‹#›</a:t>
            </a:fld>
            <a:endParaRPr lang="en-GB"/>
          </a:p>
        </p:txBody>
      </p:sp>
    </p:spTree>
    <p:extLst>
      <p:ext uri="{BB962C8B-B14F-4D97-AF65-F5344CB8AC3E}">
        <p14:creationId xmlns:p14="http://schemas.microsoft.com/office/powerpoint/2010/main" val="182758211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69801A62-7A48-4C58-849E-C45ADCCDA826}" type="datetimeFigureOut">
              <a:rPr lang="en-GB" smtClean="0"/>
              <a:t>19/10/2026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059E0C8-D700-4481-9575-E9D0947D9BAE}" type="slidenum">
              <a:rPr lang="en-GB" smtClean="0"/>
              <a:t>‹#›</a:t>
            </a:fld>
            <a:endParaRPr lang="en-GB"/>
          </a:p>
        </p:txBody>
      </p:sp>
    </p:spTree>
    <p:extLst>
      <p:ext uri="{BB962C8B-B14F-4D97-AF65-F5344CB8AC3E}">
        <p14:creationId xmlns:p14="http://schemas.microsoft.com/office/powerpoint/2010/main" val="323260701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181850" y="274639"/>
            <a:ext cx="2228850" cy="5851525"/>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495300" y="274639"/>
            <a:ext cx="652145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69801A62-7A48-4C58-849E-C45ADCCDA826}" type="datetimeFigureOut">
              <a:rPr lang="en-GB" smtClean="0"/>
              <a:t>19/10/2026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059E0C8-D700-4481-9575-E9D0947D9BAE}" type="slidenum">
              <a:rPr lang="en-GB" smtClean="0"/>
              <a:t>‹#›</a:t>
            </a:fld>
            <a:endParaRPr lang="en-GB"/>
          </a:p>
        </p:txBody>
      </p:sp>
    </p:spTree>
    <p:extLst>
      <p:ext uri="{BB962C8B-B14F-4D97-AF65-F5344CB8AC3E}">
        <p14:creationId xmlns:p14="http://schemas.microsoft.com/office/powerpoint/2010/main" val="128069126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95300" y="274638"/>
            <a:ext cx="8915400" cy="1143000"/>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495300" y="1600201"/>
            <a:ext cx="89154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495300" y="6356351"/>
            <a:ext cx="2311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9801A62-7A48-4C58-849E-C45ADCCDA826}" type="datetimeFigureOut">
              <a:rPr lang="en-GB" smtClean="0"/>
              <a:t>19/10/2026</a:t>
            </a:fld>
            <a:endParaRPr lang="en-GB"/>
          </a:p>
        </p:txBody>
      </p:sp>
      <p:sp>
        <p:nvSpPr>
          <p:cNvPr id="5" name="Footer Placeholder 4"/>
          <p:cNvSpPr>
            <a:spLocks noGrp="1"/>
          </p:cNvSpPr>
          <p:nvPr>
            <p:ph type="ftr" sz="quarter" idx="3"/>
          </p:nvPr>
        </p:nvSpPr>
        <p:spPr>
          <a:xfrm>
            <a:off x="3384550" y="6356351"/>
            <a:ext cx="31369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7099300" y="6356351"/>
            <a:ext cx="2311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059E0C8-D700-4481-9575-E9D0947D9BAE}" type="slidenum">
              <a:rPr lang="en-GB" smtClean="0"/>
              <a:t>‹#›</a:t>
            </a:fld>
            <a:endParaRPr lang="en-GB"/>
          </a:p>
        </p:txBody>
      </p:sp>
    </p:spTree>
    <p:extLst>
      <p:ext uri="{BB962C8B-B14F-4D97-AF65-F5344CB8AC3E}">
        <p14:creationId xmlns:p14="http://schemas.microsoft.com/office/powerpoint/2010/main" val="407972017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9.svg"/><Relationship Id="rId13" Type="http://schemas.microsoft.com/office/2007/relationships/hdphoto" Target="../media/hdphoto1.wdp"/><Relationship Id="rId3" Type="http://schemas.openxmlformats.org/officeDocument/2006/relationships/image" Target="../media/image4.png"/><Relationship Id="rId7" Type="http://schemas.openxmlformats.org/officeDocument/2006/relationships/image" Target="../media/image8.png"/><Relationship Id="rId12" Type="http://schemas.openxmlformats.org/officeDocument/2006/relationships/image" Target="../media/image13.png"/><Relationship Id="rId2" Type="http://schemas.openxmlformats.org/officeDocument/2006/relationships/image" Target="../media/image3.png"/><Relationship Id="rId1" Type="http://schemas.openxmlformats.org/officeDocument/2006/relationships/slideLayout" Target="../slideLayouts/slideLayout2.xml"/><Relationship Id="rId6" Type="http://schemas.openxmlformats.org/officeDocument/2006/relationships/image" Target="../media/image7.svg"/><Relationship Id="rId11" Type="http://schemas.openxmlformats.org/officeDocument/2006/relationships/image" Target="../media/image12.svg"/><Relationship Id="rId5" Type="http://schemas.openxmlformats.org/officeDocument/2006/relationships/image" Target="../media/image6.png"/><Relationship Id="rId15" Type="http://schemas.openxmlformats.org/officeDocument/2006/relationships/image" Target="../media/image15.png"/><Relationship Id="rId10" Type="http://schemas.openxmlformats.org/officeDocument/2006/relationships/image" Target="../media/image11.png"/><Relationship Id="rId4" Type="http://schemas.openxmlformats.org/officeDocument/2006/relationships/image" Target="../media/image5.svg"/><Relationship Id="rId9" Type="http://schemas.openxmlformats.org/officeDocument/2006/relationships/image" Target="../media/image10.png"/><Relationship Id="rId14" Type="http://schemas.openxmlformats.org/officeDocument/2006/relationships/image" Target="../media/image14.png"/></Relationships>
</file>

<file path=ppt/slides/_rels/slide2.xml.rels><?xml version="1.0" encoding="UTF-8" standalone="yes"?>
<Relationships xmlns="http://schemas.openxmlformats.org/package/2006/relationships"><Relationship Id="rId8" Type="http://schemas.openxmlformats.org/officeDocument/2006/relationships/image" Target="../media/image13.png"/><Relationship Id="rId13" Type="http://schemas.openxmlformats.org/officeDocument/2006/relationships/image" Target="../media/image8.png"/><Relationship Id="rId3" Type="http://schemas.openxmlformats.org/officeDocument/2006/relationships/image" Target="../media/image4.png"/><Relationship Id="rId7" Type="http://schemas.openxmlformats.org/officeDocument/2006/relationships/image" Target="../media/image14.png"/><Relationship Id="rId12" Type="http://schemas.openxmlformats.org/officeDocument/2006/relationships/image" Target="../media/image7.svg"/><Relationship Id="rId2" Type="http://schemas.openxmlformats.org/officeDocument/2006/relationships/image" Target="../media/image3.png"/><Relationship Id="rId1" Type="http://schemas.openxmlformats.org/officeDocument/2006/relationships/slideLayout" Target="../slideLayouts/slideLayout2.xml"/><Relationship Id="rId6" Type="http://schemas.openxmlformats.org/officeDocument/2006/relationships/image" Target="../media/image12.svg"/><Relationship Id="rId11" Type="http://schemas.openxmlformats.org/officeDocument/2006/relationships/image" Target="../media/image6.png"/><Relationship Id="rId5" Type="http://schemas.openxmlformats.org/officeDocument/2006/relationships/image" Target="../media/image11.png"/><Relationship Id="rId15" Type="http://schemas.openxmlformats.org/officeDocument/2006/relationships/image" Target="../media/image10.png"/><Relationship Id="rId10" Type="http://schemas.openxmlformats.org/officeDocument/2006/relationships/image" Target="../media/image15.png"/><Relationship Id="rId4" Type="http://schemas.openxmlformats.org/officeDocument/2006/relationships/image" Target="../media/image5.svg"/><Relationship Id="rId9" Type="http://schemas.microsoft.com/office/2007/relationships/hdphoto" Target="../media/hdphoto1.wdp"/><Relationship Id="rId14" Type="http://schemas.openxmlformats.org/officeDocument/2006/relationships/image" Target="../media/image9.svg"/></Relationships>
</file>

<file path=ppt/slides/_rels/slide3.xml.rels><?xml version="1.0" encoding="UTF-8" standalone="yes"?>
<Relationships xmlns="http://schemas.openxmlformats.org/package/2006/relationships"><Relationship Id="rId8" Type="http://schemas.openxmlformats.org/officeDocument/2006/relationships/image" Target="../media/image15.png"/><Relationship Id="rId13" Type="http://schemas.openxmlformats.org/officeDocument/2006/relationships/image" Target="../media/image8.png"/><Relationship Id="rId3" Type="http://schemas.openxmlformats.org/officeDocument/2006/relationships/image" Target="../media/image13.png"/><Relationship Id="rId7" Type="http://schemas.openxmlformats.org/officeDocument/2006/relationships/image" Target="../media/image14.png"/><Relationship Id="rId12" Type="http://schemas.openxmlformats.org/officeDocument/2006/relationships/image" Target="../media/image7.svg"/><Relationship Id="rId2" Type="http://schemas.openxmlformats.org/officeDocument/2006/relationships/image" Target="../media/image3.png"/><Relationship Id="rId1" Type="http://schemas.openxmlformats.org/officeDocument/2006/relationships/slideLayout" Target="../slideLayouts/slideLayout2.xml"/><Relationship Id="rId6" Type="http://schemas.openxmlformats.org/officeDocument/2006/relationships/image" Target="../media/image12.svg"/><Relationship Id="rId11" Type="http://schemas.openxmlformats.org/officeDocument/2006/relationships/image" Target="../media/image6.png"/><Relationship Id="rId5" Type="http://schemas.openxmlformats.org/officeDocument/2006/relationships/image" Target="../media/image11.png"/><Relationship Id="rId15" Type="http://schemas.openxmlformats.org/officeDocument/2006/relationships/image" Target="../media/image10.png"/><Relationship Id="rId10" Type="http://schemas.openxmlformats.org/officeDocument/2006/relationships/image" Target="../media/image5.svg"/><Relationship Id="rId4" Type="http://schemas.microsoft.com/office/2007/relationships/hdphoto" Target="../media/hdphoto1.wdp"/><Relationship Id="rId9" Type="http://schemas.openxmlformats.org/officeDocument/2006/relationships/image" Target="../media/image4.png"/><Relationship Id="rId14" Type="http://schemas.openxmlformats.org/officeDocument/2006/relationships/image" Target="../media/image9.sv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75AEC4-4CC5-7E08-57C3-8234C703533C}"/>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F69D34E3-3E97-5A6C-4845-CD03A6330B0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916" y="-2478"/>
            <a:ext cx="9899083" cy="6998996"/>
          </a:xfrm>
          <a:prstGeom prst="rect">
            <a:avLst/>
          </a:prstGeom>
        </p:spPr>
      </p:pic>
      <p:graphicFrame>
        <p:nvGraphicFramePr>
          <p:cNvPr id="56" name="Table 107">
            <a:extLst>
              <a:ext uri="{FF2B5EF4-FFF2-40B4-BE49-F238E27FC236}">
                <a16:creationId xmlns:a16="http://schemas.microsoft.com/office/drawing/2014/main" id="{0826A261-593A-0B98-AFC4-977FBAB124B7}"/>
              </a:ext>
            </a:extLst>
          </p:cNvPr>
          <p:cNvGraphicFramePr>
            <a:graphicFrameLocks noGrp="1"/>
          </p:cNvGraphicFramePr>
          <p:nvPr>
            <p:extLst>
              <p:ext uri="{D42A27DB-BD31-4B8C-83A1-F6EECF244321}">
                <p14:modId xmlns:p14="http://schemas.microsoft.com/office/powerpoint/2010/main" val="3350433179"/>
              </p:ext>
            </p:extLst>
          </p:nvPr>
        </p:nvGraphicFramePr>
        <p:xfrm>
          <a:off x="1405598" y="990274"/>
          <a:ext cx="7752895" cy="5172710"/>
        </p:xfrm>
        <a:graphic>
          <a:graphicData uri="http://schemas.openxmlformats.org/drawingml/2006/table">
            <a:tbl>
              <a:tblPr firstRow="1" bandRow="1">
                <a:tableStyleId>{5C22544A-7EE6-4342-B048-85BDC9FD1C3A}</a:tableStyleId>
              </a:tblPr>
              <a:tblGrid>
                <a:gridCol w="1612769">
                  <a:extLst>
                    <a:ext uri="{9D8B030D-6E8A-4147-A177-3AD203B41FA5}">
                      <a16:colId xmlns:a16="http://schemas.microsoft.com/office/drawing/2014/main" val="141170056"/>
                    </a:ext>
                  </a:extLst>
                </a:gridCol>
                <a:gridCol w="1457113">
                  <a:extLst>
                    <a:ext uri="{9D8B030D-6E8A-4147-A177-3AD203B41FA5}">
                      <a16:colId xmlns:a16="http://schemas.microsoft.com/office/drawing/2014/main" val="184896271"/>
                    </a:ext>
                  </a:extLst>
                </a:gridCol>
                <a:gridCol w="1559868">
                  <a:extLst>
                    <a:ext uri="{9D8B030D-6E8A-4147-A177-3AD203B41FA5}">
                      <a16:colId xmlns:a16="http://schemas.microsoft.com/office/drawing/2014/main" val="3716586628"/>
                    </a:ext>
                  </a:extLst>
                </a:gridCol>
                <a:gridCol w="1499438">
                  <a:extLst>
                    <a:ext uri="{9D8B030D-6E8A-4147-A177-3AD203B41FA5}">
                      <a16:colId xmlns:a16="http://schemas.microsoft.com/office/drawing/2014/main" val="3229335858"/>
                    </a:ext>
                  </a:extLst>
                </a:gridCol>
                <a:gridCol w="1623707">
                  <a:extLst>
                    <a:ext uri="{9D8B030D-6E8A-4147-A177-3AD203B41FA5}">
                      <a16:colId xmlns:a16="http://schemas.microsoft.com/office/drawing/2014/main" val="2848023262"/>
                    </a:ext>
                  </a:extLst>
                </a:gridCol>
              </a:tblGrid>
              <a:tr h="573365">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900" b="0" kern="1200" dirty="0">
                          <a:solidFill>
                            <a:schemeClr val="tx1"/>
                          </a:solidFill>
                          <a:latin typeface="Century Gothic"/>
                          <a:ea typeface="+mn-ea"/>
                          <a:cs typeface="+mn-cs"/>
                        </a:rPr>
                        <a:t> Lentil and Roasted Vegetable </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900" b="0" kern="1200" dirty="0">
                          <a:solidFill>
                            <a:schemeClr val="tx1"/>
                          </a:solidFill>
                          <a:latin typeface="Century Gothic"/>
                          <a:ea typeface="+mn-ea"/>
                          <a:cs typeface="+mn-cs"/>
                        </a:rPr>
                        <a:t> </a:t>
                      </a:r>
                      <a:r>
                        <a:rPr lang="en-US" sz="900" b="0" kern="1200" dirty="0" err="1">
                          <a:solidFill>
                            <a:schemeClr val="tx1"/>
                          </a:solidFill>
                          <a:latin typeface="Century Gothic"/>
                          <a:ea typeface="+mn-ea"/>
                          <a:cs typeface="+mn-cs"/>
                        </a:rPr>
                        <a:t>Wholemeal</a:t>
                      </a:r>
                      <a:r>
                        <a:rPr lang="en-US" sz="900" b="0" kern="1200" dirty="0">
                          <a:solidFill>
                            <a:schemeClr val="tx1"/>
                          </a:solidFill>
                          <a:latin typeface="Century Gothic"/>
                          <a:ea typeface="+mn-ea"/>
                          <a:cs typeface="+mn-cs"/>
                        </a:rPr>
                        <a:t> Pasta (VE)</a:t>
                      </a:r>
                      <a:endParaRPr lang="en-GB" sz="900" b="0" i="0" u="none" strike="noStrike" dirty="0">
                        <a:solidFill>
                          <a:srgbClr val="000000"/>
                        </a:solidFill>
                        <a:latin typeface="Century Gothic"/>
                      </a:endParaRPr>
                    </a:p>
                    <a:p>
                      <a:pPr marL="0" marR="0" lvl="0" indent="0" algn="ctr" defTabSz="914400" rtl="0" fontAlgn="auto" hangingPunct="1">
                        <a:lnSpc>
                          <a:spcPct val="100000"/>
                        </a:lnSpc>
                        <a:spcBef>
                          <a:spcPts val="0"/>
                        </a:spcBef>
                        <a:spcAft>
                          <a:spcPts val="0"/>
                        </a:spcAft>
                        <a:buNone/>
                        <a:tabLst/>
                      </a:pPr>
                      <a:endParaRPr lang="en-GB" sz="900" b="0" i="0" u="none" strike="noStrike" dirty="0">
                        <a:solidFill>
                          <a:srgbClr val="000000"/>
                        </a:solidFill>
                        <a:latin typeface="Century Gothic"/>
                      </a:endParaRPr>
                    </a:p>
                    <a:p>
                      <a:pPr marL="0" marR="0" lvl="0" indent="0" algn="ctr" defTabSz="914400" rtl="0" fontAlgn="auto" hangingPunct="1">
                        <a:lnSpc>
                          <a:spcPct val="100000"/>
                        </a:lnSpc>
                        <a:spcBef>
                          <a:spcPts val="0"/>
                        </a:spcBef>
                        <a:spcAft>
                          <a:spcPts val="0"/>
                        </a:spcAft>
                        <a:buNone/>
                        <a:tabLst/>
                      </a:pPr>
                      <a:endParaRPr lang="en-GB" sz="900" b="0" i="0" u="none" strike="noStrike" dirty="0">
                        <a:solidFill>
                          <a:srgbClr val="000000"/>
                        </a:solidFill>
                        <a:latin typeface="Century Gothic"/>
                      </a:endParaRPr>
                    </a:p>
                    <a:p>
                      <a:pPr marL="0" marR="0" lvl="0" indent="0" algn="ctr" defTabSz="914400" rtl="0" fontAlgn="auto" hangingPunct="1">
                        <a:lnSpc>
                          <a:spcPct val="100000"/>
                        </a:lnSpc>
                        <a:spcBef>
                          <a:spcPts val="0"/>
                        </a:spcBef>
                        <a:spcAft>
                          <a:spcPts val="0"/>
                        </a:spcAft>
                        <a:buNone/>
                        <a:tabLst/>
                      </a:pPr>
                      <a:endParaRPr lang="en-GB" sz="900" b="0" i="0" u="none" strike="noStrike" dirty="0">
                        <a:solidFill>
                          <a:srgbClr val="000000"/>
                        </a:solidFill>
                        <a:latin typeface="Century Gothic"/>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rtl="0" fontAlgn="ctr">
                        <a:buNone/>
                      </a:pPr>
                      <a:r>
                        <a:rPr lang="en-US" sz="900" b="1" kern="1200" dirty="0">
                          <a:solidFill>
                            <a:schemeClr val="tx1"/>
                          </a:solidFill>
                          <a:latin typeface="Century Gothic"/>
                          <a:ea typeface="+mn-ea"/>
                          <a:cs typeface="+mn-cs"/>
                        </a:rPr>
                        <a:t> </a:t>
                      </a:r>
                      <a:r>
                        <a:rPr lang="en-US" sz="900" b="0" kern="1200" dirty="0">
                          <a:solidFill>
                            <a:schemeClr val="tx1"/>
                          </a:solidFill>
                          <a:latin typeface="Century Gothic"/>
                          <a:ea typeface="+mn-ea"/>
                          <a:cs typeface="+mn-cs"/>
                        </a:rPr>
                        <a:t>World Explorer Chickpea and Spinach Curry with </a:t>
                      </a:r>
                      <a:r>
                        <a:rPr lang="en-US" sz="900" b="1" kern="1200" dirty="0">
                          <a:solidFill>
                            <a:schemeClr val="tx1"/>
                          </a:solidFill>
                          <a:latin typeface="Century Gothic"/>
                          <a:ea typeface="+mn-ea"/>
                          <a:cs typeface="+mn-cs"/>
                        </a:rPr>
                        <a:t> </a:t>
                      </a:r>
                      <a:r>
                        <a:rPr lang="en-US" sz="900" b="0" kern="1200" dirty="0">
                          <a:solidFill>
                            <a:schemeClr val="tx1"/>
                          </a:solidFill>
                          <a:latin typeface="Century Gothic"/>
                          <a:ea typeface="+mn-ea"/>
                          <a:cs typeface="+mn-cs"/>
                        </a:rPr>
                        <a:t>Rice (VE)</a:t>
                      </a:r>
                      <a:endParaRPr lang="en-GB" sz="900" b="0" kern="1200" dirty="0">
                        <a:solidFill>
                          <a:schemeClr val="tx1"/>
                        </a:solidFill>
                        <a:latin typeface="Century Gothic"/>
                        <a:ea typeface="+mn-ea"/>
                        <a:cs typeface="+mn-cs"/>
                      </a:endParaRPr>
                    </a:p>
                    <a:p>
                      <a:pPr algn="ctr" rtl="0" fontAlgn="ctr">
                        <a:buNone/>
                      </a:pPr>
                      <a:endParaRPr lang="en-GB" sz="900" b="0" kern="1200" dirty="0">
                        <a:solidFill>
                          <a:schemeClr val="tx1"/>
                        </a:solidFill>
                        <a:latin typeface="Century Gothic"/>
                        <a:ea typeface="+mn-ea"/>
                        <a:cs typeface="+mn-cs"/>
                      </a:endParaRPr>
                    </a:p>
                    <a:p>
                      <a:pPr algn="ctr" rtl="0" fontAlgn="ctr">
                        <a:buNone/>
                      </a:pPr>
                      <a:endParaRPr lang="en-GB" sz="900" b="0" kern="1200" dirty="0">
                        <a:solidFill>
                          <a:schemeClr val="tx1"/>
                        </a:solidFill>
                        <a:latin typeface="Century Gothic"/>
                        <a:ea typeface="+mn-ea"/>
                        <a:cs typeface="+mn-cs"/>
                      </a:endParaRPr>
                    </a:p>
                    <a:p>
                      <a:pPr algn="ctr" rtl="0" fontAlgn="ctr">
                        <a:buNone/>
                      </a:pPr>
                      <a:endParaRPr lang="en-GB" sz="900" b="0" kern="1200" dirty="0">
                        <a:solidFill>
                          <a:schemeClr val="tx1"/>
                        </a:solidFill>
                        <a:latin typeface="Century Gothic"/>
                        <a:ea typeface="+mn-ea"/>
                        <a:cs typeface="+mn-cs"/>
                      </a:endParaRPr>
                    </a:p>
                    <a:p>
                      <a:pPr algn="ctr" rtl="0" fontAlgn="ctr">
                        <a:buNone/>
                      </a:pPr>
                      <a:endParaRPr lang="en-GB" sz="900" b="0" kern="1200" dirty="0">
                        <a:solidFill>
                          <a:schemeClr val="tx1"/>
                        </a:solidFill>
                        <a:latin typeface="Century Gothic"/>
                        <a:ea typeface="+mn-ea"/>
                        <a:cs typeface="+mn-cs"/>
                      </a:endParaRPr>
                    </a:p>
                  </a:txBody>
                  <a:tcPr marL="6350" marR="6350" marT="6350" marB="0"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900" b="1" kern="1200" dirty="0">
                          <a:solidFill>
                            <a:schemeClr val="tx1"/>
                          </a:solidFill>
                          <a:latin typeface="Century Gothic"/>
                          <a:ea typeface="+mn-ea"/>
                          <a:cs typeface="+mn-cs"/>
                        </a:rPr>
                        <a:t>V</a:t>
                      </a:r>
                      <a:r>
                        <a:rPr lang="en-US" sz="900" b="0" kern="1200" dirty="0">
                          <a:solidFill>
                            <a:schemeClr val="tx1"/>
                          </a:solidFill>
                          <a:latin typeface="Century Gothic"/>
                          <a:ea typeface="+mn-ea"/>
                          <a:cs typeface="+mn-cs"/>
                        </a:rPr>
                        <a:t> Lentil and Mushroom Wellington with Roast Potatoes and  Gravy (VE)</a:t>
                      </a:r>
                      <a:endParaRPr lang="en-GB" sz="900" b="0" kern="1200" dirty="0">
                        <a:solidFill>
                          <a:schemeClr val="tx1"/>
                        </a:solidFill>
                        <a:latin typeface="Century Gothic"/>
                        <a:ea typeface="+mn-ea"/>
                        <a:cs typeface="+mn-cs"/>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900" b="0" kern="1200" dirty="0">
                          <a:solidFill>
                            <a:schemeClr val="tx1"/>
                          </a:solidFill>
                          <a:latin typeface="Century Gothic"/>
                          <a:ea typeface="+mn-ea"/>
                          <a:cs typeface="+mn-cs"/>
                        </a:rPr>
                        <a:t> </a:t>
                      </a:r>
                      <a:r>
                        <a:rPr lang="en-GB" sz="900" b="1" kern="1200" dirty="0">
                          <a:solidFill>
                            <a:schemeClr val="tx1"/>
                          </a:solidFill>
                          <a:latin typeface="Century Gothic"/>
                          <a:ea typeface="+mn-ea"/>
                          <a:cs typeface="+mn-cs"/>
                        </a:rPr>
                        <a:t> </a:t>
                      </a:r>
                      <a:r>
                        <a:rPr lang="en-GB" sz="900" b="0" kern="1200" dirty="0">
                          <a:solidFill>
                            <a:schemeClr val="tx1"/>
                          </a:solidFill>
                          <a:latin typeface="Century Gothic"/>
                          <a:ea typeface="+mn-ea"/>
                          <a:cs typeface="+mn-cs"/>
                        </a:rPr>
                        <a:t>Tomato and  Herb Bolognaise with </a:t>
                      </a:r>
                      <a:r>
                        <a:rPr lang="en-GB" sz="900" b="1" kern="1200" dirty="0">
                          <a:solidFill>
                            <a:schemeClr val="tx1"/>
                          </a:solidFill>
                          <a:latin typeface="Century Gothic"/>
                          <a:ea typeface="+mn-ea"/>
                          <a:cs typeface="+mn-cs"/>
                        </a:rPr>
                        <a:t> </a:t>
                      </a:r>
                      <a:r>
                        <a:rPr lang="en-GB" sz="900" b="0" kern="1200" dirty="0">
                          <a:solidFill>
                            <a:schemeClr val="tx1"/>
                          </a:solidFill>
                          <a:latin typeface="Century Gothic"/>
                          <a:ea typeface="+mn-ea"/>
                          <a:cs typeface="+mn-cs"/>
                        </a:rPr>
                        <a:t>Spaghetti (VE)</a:t>
                      </a:r>
                    </a:p>
                    <a:p>
                      <a:pPr marL="0" marR="0" lvl="0" indent="0" algn="ctr" rtl="0" eaLnBrk="1" fontAlgn="auto" latinLnBrk="0" hangingPunct="1">
                        <a:lnSpc>
                          <a:spcPct val="100000"/>
                        </a:lnSpc>
                        <a:spcBef>
                          <a:spcPts val="0"/>
                        </a:spcBef>
                        <a:spcAft>
                          <a:spcPts val="0"/>
                        </a:spcAft>
                        <a:buClrTx/>
                        <a:buSzTx/>
                        <a:buFontTx/>
                        <a:buNone/>
                      </a:pPr>
                      <a:endParaRPr lang="en-US" sz="900" b="1" kern="1200" dirty="0">
                        <a:solidFill>
                          <a:schemeClr val="tx1"/>
                        </a:solidFill>
                        <a:latin typeface="Century Gothic"/>
                        <a:ea typeface="+mn-ea"/>
                        <a:cs typeface="+mn-cs"/>
                      </a:endParaRPr>
                    </a:p>
                    <a:p>
                      <a:pPr marL="0" marR="0" lvl="0" indent="0" algn="ctr" rtl="0" eaLnBrk="1" fontAlgn="auto" latinLnBrk="0" hangingPunct="1">
                        <a:lnSpc>
                          <a:spcPct val="100000"/>
                        </a:lnSpc>
                        <a:spcBef>
                          <a:spcPts val="0"/>
                        </a:spcBef>
                        <a:spcAft>
                          <a:spcPts val="0"/>
                        </a:spcAft>
                        <a:buClrTx/>
                        <a:buSzTx/>
                        <a:buFontTx/>
                        <a:buNone/>
                      </a:pPr>
                      <a:endParaRPr lang="en-GB" sz="900" b="0" kern="1200" dirty="0">
                        <a:solidFill>
                          <a:schemeClr val="tx1"/>
                        </a:solidFill>
                        <a:latin typeface="Century Gothic"/>
                        <a:ea typeface="+mn-ea"/>
                        <a:cs typeface="+mn-cs"/>
                      </a:endParaRP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n-US" sz="900" b="0" kern="1200" dirty="0">
                          <a:solidFill>
                            <a:schemeClr val="tx1"/>
                          </a:solidFill>
                          <a:latin typeface="Century Gothic"/>
                          <a:ea typeface="+mn-ea"/>
                          <a:cs typeface="+mn-cs"/>
                        </a:rPr>
                        <a:t> Red Pepper Frittata with Chips &amp;  Tomato Sauce (V)</a:t>
                      </a:r>
                      <a:endParaRPr lang="en-GB" sz="900" b="0" kern="1200" noProof="0" dirty="0">
                        <a:solidFill>
                          <a:schemeClr val="tx1"/>
                        </a:solidFill>
                        <a:latin typeface="Century Gothic"/>
                        <a:ea typeface="+mn-ea"/>
                        <a:cs typeface="+mn-cs"/>
                      </a:endParaRP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3213766"/>
                  </a:ext>
                </a:extLst>
              </a:tr>
              <a:tr h="893833">
                <a:tc>
                  <a:txBody>
                    <a:bodyPr/>
                    <a:lstStyle/>
                    <a:p>
                      <a:pPr marL="0" marR="0" lvl="0" indent="0" algn="ctr">
                        <a:lnSpc>
                          <a:spcPct val="100000"/>
                        </a:lnSpc>
                        <a:spcBef>
                          <a:spcPts val="0"/>
                        </a:spcBef>
                        <a:spcAft>
                          <a:spcPts val="0"/>
                        </a:spcAft>
                        <a:buNone/>
                      </a:pPr>
                      <a:r>
                        <a:rPr lang="en-US" sz="900" b="0" kern="1200" noProof="0" dirty="0">
                          <a:solidFill>
                            <a:schemeClr val="tx1"/>
                          </a:solidFill>
                          <a:latin typeface="Century Gothic"/>
                          <a:ea typeface="+mn-ea"/>
                          <a:cs typeface="+mn-cs"/>
                        </a:rPr>
                        <a:t> Planet Friendly Balls in Tomato Sauce with Rice (VE)</a:t>
                      </a:r>
                    </a:p>
                    <a:p>
                      <a:pPr marL="0" marR="0" lvl="0" indent="0" algn="ctr">
                        <a:lnSpc>
                          <a:spcPct val="100000"/>
                        </a:lnSpc>
                        <a:spcBef>
                          <a:spcPts val="0"/>
                        </a:spcBef>
                        <a:spcAft>
                          <a:spcPts val="0"/>
                        </a:spcAft>
                        <a:buNone/>
                      </a:pPr>
                      <a:endParaRPr lang="en-US" sz="900" b="0" kern="1200" noProof="0" dirty="0">
                        <a:solidFill>
                          <a:schemeClr val="tx1"/>
                        </a:solidFill>
                        <a:latin typeface="Century Gothic"/>
                        <a:ea typeface="+mn-ea"/>
                        <a:cs typeface="+mn-cs"/>
                      </a:endParaRPr>
                    </a:p>
                    <a:p>
                      <a:pPr marL="0" marR="0" lvl="0" indent="0" algn="ctr">
                        <a:lnSpc>
                          <a:spcPct val="100000"/>
                        </a:lnSpc>
                        <a:spcBef>
                          <a:spcPts val="0"/>
                        </a:spcBef>
                        <a:spcAft>
                          <a:spcPts val="0"/>
                        </a:spcAft>
                        <a:buNone/>
                      </a:pPr>
                      <a:endParaRPr lang="en-US" sz="900" b="0" kern="1200" noProof="0" dirty="0">
                        <a:solidFill>
                          <a:schemeClr val="tx1"/>
                        </a:solidFill>
                        <a:latin typeface="Century Gothic"/>
                        <a:ea typeface="+mn-ea"/>
                        <a:cs typeface="+mn-cs"/>
                      </a:endParaRPr>
                    </a:p>
                    <a:p>
                      <a:pPr marL="0" marR="0" lvl="0" indent="0" algn="ctr">
                        <a:lnSpc>
                          <a:spcPct val="100000"/>
                        </a:lnSpc>
                        <a:spcBef>
                          <a:spcPts val="0"/>
                        </a:spcBef>
                        <a:spcAft>
                          <a:spcPts val="0"/>
                        </a:spcAft>
                        <a:buNone/>
                      </a:pPr>
                      <a:endParaRPr lang="en-US" sz="900" b="0" kern="1200" noProof="0" dirty="0">
                        <a:solidFill>
                          <a:schemeClr val="tx1"/>
                        </a:solidFill>
                        <a:latin typeface="Century Gothic"/>
                        <a:ea typeface="+mn-ea"/>
                        <a:cs typeface="+mn-cs"/>
                      </a:endParaRPr>
                    </a:p>
                  </a:txBody>
                  <a:tcPr>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marL="0" marR="0" lvl="0" indent="0" algn="ctr" rtl="0" eaLnBrk="1" fontAlgn="auto" latinLnBrk="0" hangingPunct="1">
                        <a:lnSpc>
                          <a:spcPct val="100000"/>
                        </a:lnSpc>
                        <a:spcBef>
                          <a:spcPts val="0"/>
                        </a:spcBef>
                        <a:spcAft>
                          <a:spcPts val="0"/>
                        </a:spcAft>
                        <a:buClrTx/>
                        <a:buSzTx/>
                        <a:buFontTx/>
                        <a:buNone/>
                      </a:pPr>
                      <a:r>
                        <a:rPr lang="en-US" sz="900" b="0" kern="1200" dirty="0">
                          <a:solidFill>
                            <a:schemeClr val="tx1"/>
                          </a:solidFill>
                          <a:latin typeface="Century Gothic"/>
                          <a:ea typeface="+mn-ea"/>
                          <a:cs typeface="+mn-cs"/>
                        </a:rPr>
                        <a:t>Beef Bolognaise with</a:t>
                      </a:r>
                      <a:r>
                        <a:rPr lang="en-US" sz="900" b="1" kern="1200" dirty="0">
                          <a:solidFill>
                            <a:schemeClr val="tx1"/>
                          </a:solidFill>
                          <a:latin typeface="Century Gothic"/>
                          <a:ea typeface="+mn-ea"/>
                          <a:cs typeface="+mn-cs"/>
                        </a:rPr>
                        <a:t>  </a:t>
                      </a:r>
                      <a:r>
                        <a:rPr lang="en-US" sz="900" b="0" kern="1200" dirty="0">
                          <a:solidFill>
                            <a:schemeClr val="tx1"/>
                          </a:solidFill>
                          <a:latin typeface="Century Gothic"/>
                          <a:ea typeface="+mn-ea"/>
                          <a:cs typeface="+mn-cs"/>
                        </a:rPr>
                        <a:t>Spaghetti </a:t>
                      </a:r>
                      <a:endParaRPr lang="en-GB" sz="900" b="0" kern="1200" dirty="0">
                        <a:solidFill>
                          <a:schemeClr val="tx1"/>
                        </a:solidFill>
                        <a:latin typeface="Century Gothic"/>
                        <a:ea typeface="+mn-ea"/>
                        <a:cs typeface="+mn-cs"/>
                      </a:endParaRPr>
                    </a:p>
                  </a:txBody>
                  <a:tcPr>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900" b="1" kern="1200" dirty="0">
                          <a:solidFill>
                            <a:schemeClr val="tx1"/>
                          </a:solidFill>
                          <a:latin typeface="Century Gothic"/>
                          <a:ea typeface="+mn-ea"/>
                          <a:cs typeface="+mn-cs"/>
                        </a:rPr>
                        <a:t> </a:t>
                      </a:r>
                      <a:r>
                        <a:rPr lang="en-US" sz="900" b="0" kern="1200" dirty="0">
                          <a:solidFill>
                            <a:schemeClr val="tx1"/>
                          </a:solidFill>
                          <a:latin typeface="Century Gothic"/>
                          <a:ea typeface="+mn-ea"/>
                          <a:cs typeface="+mn-cs"/>
                        </a:rPr>
                        <a:t>Roast Chicken, Stuffing,  Roast Potatoes and  Gravy</a:t>
                      </a:r>
                      <a:endParaRPr lang="en-GB" sz="900" b="0" kern="1200" dirty="0">
                        <a:solidFill>
                          <a:schemeClr val="tx1"/>
                        </a:solidFill>
                        <a:latin typeface="Century Gothic"/>
                        <a:ea typeface="+mn-ea"/>
                        <a:cs typeface="+mn-cs"/>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900" b="0" kern="1200" noProof="0" dirty="0">
                          <a:solidFill>
                            <a:schemeClr val="tx1"/>
                          </a:solidFill>
                          <a:latin typeface="Century Gothic"/>
                          <a:ea typeface="+mn-ea"/>
                          <a:cs typeface="+mn-cs"/>
                        </a:rPr>
                        <a:t> Chicken Tikka with  Rice</a:t>
                      </a:r>
                      <a:endParaRPr lang="en-US" sz="900" b="0" kern="1200" dirty="0">
                        <a:solidFill>
                          <a:schemeClr val="tx1"/>
                        </a:solidFill>
                        <a:latin typeface="Century Gothic"/>
                        <a:ea typeface="+mn-ea"/>
                        <a:cs typeface="+mn-cs"/>
                      </a:endParaRPr>
                    </a:p>
                    <a:p>
                      <a:pPr marL="0" marR="0" lvl="0" indent="0" algn="ctr" defTabSz="914400" rtl="0" fontAlgn="auto" hangingPunct="1">
                        <a:lnSpc>
                          <a:spcPct val="100000"/>
                        </a:lnSpc>
                        <a:spcBef>
                          <a:spcPts val="0"/>
                        </a:spcBef>
                        <a:spcAft>
                          <a:spcPts val="0"/>
                        </a:spcAft>
                        <a:buNone/>
                        <a:tabLst/>
                      </a:pPr>
                      <a:endParaRPr lang="en-US" sz="900" b="0" kern="1200" dirty="0">
                        <a:solidFill>
                          <a:schemeClr val="tx1"/>
                        </a:solidFill>
                        <a:latin typeface="Century Gothic"/>
                        <a:ea typeface="+mn-ea"/>
                        <a:cs typeface="+mn-cs"/>
                      </a:endParaRPr>
                    </a:p>
                    <a:p>
                      <a:pPr marL="0" marR="0" lvl="0" indent="0" algn="ctr" defTabSz="914400" rtl="0" fontAlgn="auto" hangingPunct="1">
                        <a:lnSpc>
                          <a:spcPct val="100000"/>
                        </a:lnSpc>
                        <a:spcBef>
                          <a:spcPts val="0"/>
                        </a:spcBef>
                        <a:spcAft>
                          <a:spcPts val="0"/>
                        </a:spcAft>
                        <a:buNone/>
                        <a:tabLst/>
                      </a:pPr>
                      <a:endParaRPr lang="en-US" sz="900" b="0" kern="1200" dirty="0">
                        <a:solidFill>
                          <a:schemeClr val="tx1"/>
                        </a:solidFill>
                        <a:latin typeface="Century Gothic"/>
                        <a:ea typeface="+mn-ea"/>
                        <a:cs typeface="+mn-cs"/>
                      </a:endParaRPr>
                    </a:p>
                    <a:p>
                      <a:pPr marL="0" marR="0" lvl="0" indent="0" algn="ctr" defTabSz="914400" rtl="0" fontAlgn="auto" hangingPunct="1">
                        <a:lnSpc>
                          <a:spcPct val="100000"/>
                        </a:lnSpc>
                        <a:spcBef>
                          <a:spcPts val="0"/>
                        </a:spcBef>
                        <a:spcAft>
                          <a:spcPts val="0"/>
                        </a:spcAft>
                        <a:buNone/>
                        <a:tabLst/>
                      </a:pPr>
                      <a:endParaRPr lang="en-US" sz="900" b="0" kern="1200" dirty="0">
                        <a:solidFill>
                          <a:schemeClr val="tx1"/>
                        </a:solidFill>
                        <a:latin typeface="Century Gothic"/>
                        <a:ea typeface="+mn-ea"/>
                        <a:cs typeface="+mn-cs"/>
                      </a:endParaRPr>
                    </a:p>
                    <a:p>
                      <a:pPr marL="0" marR="0" lvl="0" indent="0" algn="ctr" defTabSz="914400" rtl="0" fontAlgn="auto" hangingPunct="1">
                        <a:lnSpc>
                          <a:spcPct val="100000"/>
                        </a:lnSpc>
                        <a:spcBef>
                          <a:spcPts val="0"/>
                        </a:spcBef>
                        <a:spcAft>
                          <a:spcPts val="0"/>
                        </a:spcAft>
                        <a:buNone/>
                        <a:tabLst/>
                      </a:pPr>
                      <a:endParaRPr lang="en-US" sz="900" b="0" kern="1200" dirty="0">
                        <a:solidFill>
                          <a:schemeClr val="tx1"/>
                        </a:solidFill>
                        <a:latin typeface="Century Gothic"/>
                        <a:ea typeface="+mn-ea"/>
                        <a:cs typeface="+mn-cs"/>
                      </a:endParaRPr>
                    </a:p>
                    <a:p>
                      <a:pPr marL="0" marR="0" lvl="0" indent="0" algn="ctr" defTabSz="914400" rtl="0" fontAlgn="auto" hangingPunct="1">
                        <a:lnSpc>
                          <a:spcPct val="100000"/>
                        </a:lnSpc>
                        <a:spcBef>
                          <a:spcPts val="0"/>
                        </a:spcBef>
                        <a:spcAft>
                          <a:spcPts val="0"/>
                        </a:spcAft>
                        <a:buNone/>
                        <a:tabLst/>
                      </a:pPr>
                      <a:endParaRPr lang="en-US" sz="900" b="0" kern="1200" dirty="0">
                        <a:solidFill>
                          <a:schemeClr val="tx1"/>
                        </a:solidFill>
                        <a:latin typeface="Century Gothic"/>
                        <a:ea typeface="+mn-ea"/>
                        <a:cs typeface="+mn-cs"/>
                      </a:endParaRPr>
                    </a:p>
                    <a:p>
                      <a:pPr marL="0" marR="0" lvl="0" indent="0" algn="ctr" defTabSz="914400" rtl="0" fontAlgn="auto" hangingPunct="1">
                        <a:lnSpc>
                          <a:spcPct val="100000"/>
                        </a:lnSpc>
                        <a:spcBef>
                          <a:spcPts val="0"/>
                        </a:spcBef>
                        <a:spcAft>
                          <a:spcPts val="0"/>
                        </a:spcAft>
                        <a:buNone/>
                        <a:tabLst/>
                      </a:pPr>
                      <a:endParaRPr lang="en-US" sz="900" b="0" kern="1200" dirty="0">
                        <a:solidFill>
                          <a:schemeClr val="tx1"/>
                        </a:solidFill>
                        <a:latin typeface="Century Gothic"/>
                        <a:ea typeface="+mn-ea"/>
                        <a:cs typeface="+mn-cs"/>
                      </a:endParaRPr>
                    </a:p>
                  </a:txBody>
                  <a:tcPr>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900" b="0" kern="1200" dirty="0">
                          <a:solidFill>
                            <a:schemeClr val="tx1"/>
                          </a:solidFill>
                          <a:latin typeface="Century Gothic"/>
                          <a:ea typeface="+mn-ea"/>
                          <a:cs typeface="+mn-cs"/>
                        </a:rPr>
                        <a:t> Breaded Fish with Chips /</a:t>
                      </a:r>
                      <a:r>
                        <a:rPr lang="en-US" sz="900" b="1" kern="1200" dirty="0">
                          <a:solidFill>
                            <a:schemeClr val="tx1"/>
                          </a:solidFill>
                          <a:latin typeface="Century Gothic"/>
                          <a:ea typeface="+mn-ea"/>
                          <a:cs typeface="+mn-cs"/>
                        </a:rPr>
                        <a:t> </a:t>
                      </a:r>
                      <a:r>
                        <a:rPr lang="en-US" sz="900" b="0" kern="1200" dirty="0">
                          <a:solidFill>
                            <a:schemeClr val="tx1"/>
                          </a:solidFill>
                          <a:latin typeface="Century Gothic"/>
                          <a:ea typeface="+mn-ea"/>
                          <a:cs typeface="+mn-cs"/>
                        </a:rPr>
                        <a:t>Potato Wedges &amp;  Tomato Sauce</a:t>
                      </a:r>
                    </a:p>
                    <a:p>
                      <a:pPr marL="0" marR="0" lvl="0" indent="0" algn="ctr" defTabSz="914400" rtl="0" eaLnBrk="1" fontAlgn="auto" latinLnBrk="0" hangingPunct="1">
                        <a:lnSpc>
                          <a:spcPct val="100000"/>
                        </a:lnSpc>
                        <a:spcBef>
                          <a:spcPts val="0"/>
                        </a:spcBef>
                        <a:spcAft>
                          <a:spcPts val="0"/>
                        </a:spcAft>
                        <a:buClrTx/>
                        <a:buSzTx/>
                        <a:buFontTx/>
                        <a:buNone/>
                        <a:tabLst/>
                        <a:defRPr/>
                      </a:pPr>
                      <a:endParaRPr lang="en-GB" sz="900" b="0" kern="1200" dirty="0">
                        <a:solidFill>
                          <a:schemeClr val="tx1"/>
                        </a:solidFill>
                        <a:latin typeface="Century Gothic"/>
                        <a:ea typeface="+mn-ea"/>
                        <a:cs typeface="+mn-cs"/>
                      </a:endParaRPr>
                    </a:p>
                  </a:txBody>
                  <a:tcPr>
                    <a:lnL w="12700" cmpd="sng">
                      <a:noFill/>
                    </a:lnL>
                    <a:lnR w="12700" cmpd="sng">
                      <a:noFill/>
                    </a:lnR>
                    <a:lnT w="381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653478533"/>
                  </a:ext>
                </a:extLst>
              </a:tr>
              <a:tr h="320937">
                <a:tc>
                  <a:txBody>
                    <a:bodyPr/>
                    <a:lstStyle/>
                    <a:p>
                      <a:pPr marL="0" marR="0" lvl="0" indent="0" algn="ctr" defTabSz="914400" rtl="0" fontAlgn="auto" hangingPunct="1">
                        <a:lnSpc>
                          <a:spcPct val="100000"/>
                        </a:lnSpc>
                        <a:spcBef>
                          <a:spcPts val="0"/>
                        </a:spcBef>
                        <a:spcAft>
                          <a:spcPts val="0"/>
                        </a:spcAft>
                        <a:buNone/>
                        <a:tabLst/>
                      </a:pPr>
                      <a:r>
                        <a:rPr lang="en-GB" sz="900" b="0" kern="1200" dirty="0">
                          <a:solidFill>
                            <a:schemeClr val="tx1"/>
                          </a:solidFill>
                          <a:latin typeface="Century Gothic"/>
                          <a:ea typeface="+mn-ea"/>
                          <a:cs typeface="+mn-cs"/>
                        </a:rPr>
                        <a:t>Broccoli (VE) </a:t>
                      </a:r>
                    </a:p>
                    <a:p>
                      <a:pPr marL="0" marR="0" lvl="0" indent="0" algn="ctr" defTabSz="914400" rtl="0" fontAlgn="auto" hangingPunct="1">
                        <a:lnSpc>
                          <a:spcPct val="100000"/>
                        </a:lnSpc>
                        <a:spcBef>
                          <a:spcPts val="0"/>
                        </a:spcBef>
                        <a:spcAft>
                          <a:spcPts val="0"/>
                        </a:spcAft>
                        <a:buNone/>
                        <a:tabLst/>
                      </a:pPr>
                      <a:r>
                        <a:rPr lang="en-GB" sz="900" b="0" kern="1200" dirty="0">
                          <a:solidFill>
                            <a:schemeClr val="tx1"/>
                          </a:solidFill>
                          <a:latin typeface="Century Gothic"/>
                          <a:ea typeface="+mn-ea"/>
                          <a:cs typeface="+mn-cs"/>
                        </a:rPr>
                        <a:t> Carrots (VE) </a:t>
                      </a:r>
                    </a:p>
                  </a:txBody>
                  <a:tcPr marL="45720" marR="4572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ctr" defTabSz="914400" rtl="0" fontAlgn="auto" hangingPunct="1">
                        <a:lnSpc>
                          <a:spcPct val="100000"/>
                        </a:lnSpc>
                        <a:spcBef>
                          <a:spcPts val="0"/>
                        </a:spcBef>
                        <a:spcAft>
                          <a:spcPts val="0"/>
                        </a:spcAft>
                        <a:buNone/>
                        <a:tabLst/>
                      </a:pPr>
                      <a:r>
                        <a:rPr lang="en-US" sz="900" b="0" kern="1200" dirty="0">
                          <a:solidFill>
                            <a:schemeClr val="tx1"/>
                          </a:solidFill>
                          <a:latin typeface="Century Gothic"/>
                          <a:ea typeface="+mn-ea"/>
                          <a:cs typeface="+mn-cs"/>
                        </a:rPr>
                        <a:t>Green Beans </a:t>
                      </a:r>
                      <a:r>
                        <a:rPr lang="en-GB" sz="900" b="0" kern="1200" dirty="0">
                          <a:solidFill>
                            <a:schemeClr val="tx1"/>
                          </a:solidFill>
                          <a:latin typeface="Century Gothic"/>
                          <a:ea typeface="+mn-ea"/>
                          <a:cs typeface="+mn-cs"/>
                        </a:rPr>
                        <a:t>(VE) </a:t>
                      </a:r>
                      <a:endParaRPr lang="en-US" sz="900" b="0" kern="1200" dirty="0">
                        <a:solidFill>
                          <a:schemeClr val="tx1"/>
                        </a:solidFill>
                        <a:latin typeface="Century Gothic"/>
                        <a:ea typeface="+mn-ea"/>
                        <a:cs typeface="+mn-cs"/>
                      </a:endParaRPr>
                    </a:p>
                    <a:p>
                      <a:pPr marL="0" marR="0" lvl="0" indent="0" algn="ctr" defTabSz="914400" rtl="0" fontAlgn="auto" hangingPunct="1">
                        <a:lnSpc>
                          <a:spcPct val="100000"/>
                        </a:lnSpc>
                        <a:spcBef>
                          <a:spcPts val="0"/>
                        </a:spcBef>
                        <a:spcAft>
                          <a:spcPts val="0"/>
                        </a:spcAft>
                        <a:buNone/>
                        <a:tabLst/>
                      </a:pPr>
                      <a:r>
                        <a:rPr lang="en-US" sz="900" b="0" kern="1200" dirty="0">
                          <a:solidFill>
                            <a:schemeClr val="tx1"/>
                          </a:solidFill>
                          <a:latin typeface="Century Gothic"/>
                          <a:ea typeface="+mn-ea"/>
                          <a:cs typeface="+mn-cs"/>
                        </a:rPr>
                        <a:t> Cauliflower </a:t>
                      </a:r>
                      <a:r>
                        <a:rPr lang="en-GB" sz="900" b="0" kern="1200" dirty="0">
                          <a:solidFill>
                            <a:schemeClr val="tx1"/>
                          </a:solidFill>
                          <a:latin typeface="Century Gothic"/>
                          <a:ea typeface="+mn-ea"/>
                          <a:cs typeface="+mn-cs"/>
                        </a:rPr>
                        <a:t>(VE) </a:t>
                      </a:r>
                    </a:p>
                  </a:txBody>
                  <a:tcPr marL="45720" marR="4572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ctr" defTabSz="914400" rtl="0" fontAlgn="auto" hangingPunct="1">
                        <a:lnSpc>
                          <a:spcPct val="100000"/>
                        </a:lnSpc>
                        <a:spcBef>
                          <a:spcPts val="0"/>
                        </a:spcBef>
                        <a:spcAft>
                          <a:spcPts val="0"/>
                        </a:spcAft>
                        <a:buNone/>
                        <a:tabLst/>
                      </a:pPr>
                      <a:r>
                        <a:rPr lang="en-GB" sz="900" b="0" kern="1200" dirty="0">
                          <a:solidFill>
                            <a:schemeClr val="tx1"/>
                          </a:solidFill>
                          <a:latin typeface="Century Gothic"/>
                          <a:ea typeface="+mn-ea"/>
                          <a:cs typeface="+mn-cs"/>
                        </a:rPr>
                        <a:t> Peas (VE) </a:t>
                      </a:r>
                    </a:p>
                    <a:p>
                      <a:pPr marL="0" marR="0" lvl="0" indent="0" algn="ctr" defTabSz="914400" rtl="0" fontAlgn="auto" hangingPunct="1">
                        <a:lnSpc>
                          <a:spcPct val="100000"/>
                        </a:lnSpc>
                        <a:spcBef>
                          <a:spcPts val="0"/>
                        </a:spcBef>
                        <a:spcAft>
                          <a:spcPts val="0"/>
                        </a:spcAft>
                        <a:buNone/>
                        <a:tabLst/>
                      </a:pPr>
                      <a:r>
                        <a:rPr lang="en-GB" sz="900" b="0" kern="1200" dirty="0">
                          <a:solidFill>
                            <a:schemeClr val="tx1"/>
                          </a:solidFill>
                          <a:latin typeface="Century Gothic"/>
                          <a:ea typeface="+mn-ea"/>
                          <a:cs typeface="+mn-cs"/>
                        </a:rPr>
                        <a:t>Red Cabbage (VE) </a:t>
                      </a:r>
                    </a:p>
                  </a:txBody>
                  <a:tcPr marL="45720" marR="4572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ctr" defTabSz="914400" rtl="0" fontAlgn="auto" hangingPunct="1">
                        <a:lnSpc>
                          <a:spcPct val="100000"/>
                        </a:lnSpc>
                        <a:spcBef>
                          <a:spcPts val="0"/>
                        </a:spcBef>
                        <a:spcAft>
                          <a:spcPts val="0"/>
                        </a:spcAft>
                        <a:buNone/>
                        <a:tabLst/>
                      </a:pPr>
                      <a:r>
                        <a:rPr lang="en-US" sz="900" b="0" kern="1200" dirty="0">
                          <a:solidFill>
                            <a:schemeClr val="tx1"/>
                          </a:solidFill>
                          <a:latin typeface="Century Gothic"/>
                          <a:ea typeface="+mn-ea"/>
                          <a:cs typeface="+mn-cs"/>
                        </a:rPr>
                        <a:t>Butternut Squash </a:t>
                      </a:r>
                      <a:r>
                        <a:rPr lang="en-GB" sz="900" b="0" kern="1200" dirty="0">
                          <a:solidFill>
                            <a:schemeClr val="tx1"/>
                          </a:solidFill>
                          <a:latin typeface="Century Gothic"/>
                          <a:ea typeface="+mn-ea"/>
                          <a:cs typeface="+mn-cs"/>
                        </a:rPr>
                        <a:t>(VE) </a:t>
                      </a:r>
                      <a:r>
                        <a:rPr lang="en-US" sz="900" b="0" kern="1200" dirty="0">
                          <a:solidFill>
                            <a:schemeClr val="tx1"/>
                          </a:solidFill>
                          <a:latin typeface="Century Gothic"/>
                          <a:ea typeface="+mn-ea"/>
                          <a:cs typeface="+mn-cs"/>
                        </a:rPr>
                        <a:t> </a:t>
                      </a:r>
                    </a:p>
                    <a:p>
                      <a:pPr marL="0" marR="0" lvl="0" indent="0" algn="ctr" defTabSz="914400" rtl="0" fontAlgn="auto" hangingPunct="1">
                        <a:lnSpc>
                          <a:spcPct val="100000"/>
                        </a:lnSpc>
                        <a:spcBef>
                          <a:spcPts val="0"/>
                        </a:spcBef>
                        <a:spcAft>
                          <a:spcPts val="0"/>
                        </a:spcAft>
                        <a:buNone/>
                        <a:tabLst/>
                      </a:pPr>
                      <a:r>
                        <a:rPr lang="en-US" sz="900" b="0" kern="1200" dirty="0">
                          <a:solidFill>
                            <a:schemeClr val="tx1"/>
                          </a:solidFill>
                          <a:latin typeface="Century Gothic"/>
                          <a:ea typeface="+mn-ea"/>
                          <a:cs typeface="+mn-cs"/>
                        </a:rPr>
                        <a:t> Roasted Peppers </a:t>
                      </a:r>
                      <a:r>
                        <a:rPr lang="en-GB" sz="900" b="0" kern="1200" dirty="0">
                          <a:solidFill>
                            <a:schemeClr val="tx1"/>
                          </a:solidFill>
                          <a:latin typeface="Century Gothic"/>
                          <a:ea typeface="+mn-ea"/>
                          <a:cs typeface="+mn-cs"/>
                        </a:rPr>
                        <a:t>(VE)</a:t>
                      </a:r>
                    </a:p>
                  </a:txBody>
                  <a:tcPr marL="45720" marR="4572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ctr" defTabSz="914400" rtl="0" fontAlgn="auto" hangingPunct="1">
                        <a:lnSpc>
                          <a:spcPct val="100000"/>
                        </a:lnSpc>
                        <a:spcBef>
                          <a:spcPts val="0"/>
                        </a:spcBef>
                        <a:spcAft>
                          <a:spcPts val="0"/>
                        </a:spcAft>
                        <a:buNone/>
                        <a:tabLst/>
                      </a:pPr>
                      <a:r>
                        <a:rPr lang="en-GB" sz="900" b="0" kern="1200" dirty="0">
                          <a:solidFill>
                            <a:schemeClr val="tx1"/>
                          </a:solidFill>
                          <a:latin typeface="Century Gothic"/>
                          <a:ea typeface="+mn-ea"/>
                          <a:cs typeface="+mn-cs"/>
                        </a:rPr>
                        <a:t> Peas (VE) </a:t>
                      </a:r>
                    </a:p>
                    <a:p>
                      <a:pPr marL="0" marR="0" lvl="0" indent="0" algn="ctr" defTabSz="914400" rtl="0" fontAlgn="auto" hangingPunct="1">
                        <a:lnSpc>
                          <a:spcPct val="100000"/>
                        </a:lnSpc>
                        <a:spcBef>
                          <a:spcPts val="0"/>
                        </a:spcBef>
                        <a:spcAft>
                          <a:spcPts val="0"/>
                        </a:spcAft>
                        <a:buNone/>
                        <a:tabLst/>
                      </a:pPr>
                      <a:r>
                        <a:rPr lang="en-GB" sz="900" b="0" kern="1200" dirty="0">
                          <a:solidFill>
                            <a:schemeClr val="tx1"/>
                          </a:solidFill>
                          <a:latin typeface="Century Gothic"/>
                          <a:ea typeface="+mn-ea"/>
                          <a:cs typeface="+mn-cs"/>
                        </a:rPr>
                        <a:t>Sweetcorn (VE)   </a:t>
                      </a:r>
                    </a:p>
                  </a:txBody>
                  <a:tcPr marL="45720" marR="45720">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462785105"/>
                  </a:ext>
                </a:extLst>
              </a:tr>
              <a:tr h="1158751">
                <a:tc>
                  <a:txBody>
                    <a:bodyPr/>
                    <a:lstStyle/>
                    <a:p>
                      <a:pPr marL="0" marR="0" lvl="0" indent="0" algn="ctr" defTabSz="914400" rtl="0" fontAlgn="auto" hangingPunct="1">
                        <a:lnSpc>
                          <a:spcPct val="100000"/>
                        </a:lnSpc>
                        <a:spcBef>
                          <a:spcPts val="0"/>
                        </a:spcBef>
                        <a:spcAft>
                          <a:spcPts val="0"/>
                        </a:spcAft>
                        <a:buNone/>
                        <a:tabLst/>
                      </a:pPr>
                      <a:r>
                        <a:rPr lang="en-GB" sz="900" b="0" kern="1200" dirty="0">
                          <a:solidFill>
                            <a:schemeClr val="tx1"/>
                          </a:solidFill>
                          <a:latin typeface="Century Gothic"/>
                          <a:ea typeface="+mn-ea"/>
                          <a:cs typeface="+mn-cs"/>
                        </a:rPr>
                        <a:t>Rainbow Slaw (VE) </a:t>
                      </a:r>
                    </a:p>
                    <a:p>
                      <a:pPr marL="0" marR="0" lvl="0" indent="0" algn="ctr" defTabSz="914400" rtl="0" fontAlgn="auto" hangingPunct="1">
                        <a:lnSpc>
                          <a:spcPct val="100000"/>
                        </a:lnSpc>
                        <a:spcBef>
                          <a:spcPts val="0"/>
                        </a:spcBef>
                        <a:spcAft>
                          <a:spcPts val="0"/>
                        </a:spcAft>
                        <a:buNone/>
                        <a:tabLst/>
                      </a:pPr>
                      <a:r>
                        <a:rPr lang="en-GB" sz="900" b="1" kern="1200" dirty="0">
                          <a:solidFill>
                            <a:schemeClr val="tx1"/>
                          </a:solidFill>
                          <a:latin typeface="Century Gothic"/>
                          <a:ea typeface="+mn-ea"/>
                          <a:cs typeface="+mn-cs"/>
                        </a:rPr>
                        <a:t>  </a:t>
                      </a:r>
                      <a:r>
                        <a:rPr lang="en-GB" sz="900" b="0" kern="1200" dirty="0">
                          <a:solidFill>
                            <a:schemeClr val="tx1"/>
                          </a:solidFill>
                          <a:latin typeface="Century Gothic"/>
                          <a:ea typeface="+mn-ea"/>
                          <a:cs typeface="+mn-cs"/>
                        </a:rPr>
                        <a:t>Sweetcorn (VE)</a:t>
                      </a:r>
                    </a:p>
                    <a:p>
                      <a:pPr marL="0" marR="0" lvl="0" indent="0" algn="ctr" defTabSz="914400" rtl="0" fontAlgn="auto" hangingPunct="1">
                        <a:lnSpc>
                          <a:spcPct val="100000"/>
                        </a:lnSpc>
                        <a:spcBef>
                          <a:spcPts val="0"/>
                        </a:spcBef>
                        <a:spcAft>
                          <a:spcPts val="0"/>
                        </a:spcAft>
                        <a:buNone/>
                        <a:tabLst/>
                      </a:pPr>
                      <a:r>
                        <a:rPr lang="en-GB" sz="900" b="0" kern="1200" dirty="0">
                          <a:solidFill>
                            <a:schemeClr val="tx1"/>
                          </a:solidFill>
                          <a:latin typeface="Century Gothic"/>
                          <a:ea typeface="+mn-ea"/>
                          <a:cs typeface="+mn-cs"/>
                        </a:rPr>
                        <a:t> Diced Cucumber (VE) </a:t>
                      </a:r>
                      <a:r>
                        <a:rPr lang="en-GB" sz="900" b="1" kern="1200" dirty="0">
                          <a:solidFill>
                            <a:schemeClr val="tx1"/>
                          </a:solidFill>
                          <a:latin typeface="Century Gothic"/>
                          <a:ea typeface="+mn-ea"/>
                          <a:cs typeface="+mn-cs"/>
                        </a:rPr>
                        <a:t> </a:t>
                      </a:r>
                      <a:r>
                        <a:rPr lang="en-GB" sz="900" b="0" kern="1200" dirty="0">
                          <a:solidFill>
                            <a:schemeClr val="tx1"/>
                          </a:solidFill>
                          <a:latin typeface="Century Gothic"/>
                          <a:ea typeface="+mn-ea"/>
                          <a:cs typeface="+mn-cs"/>
                        </a:rPr>
                        <a:t>Crispy lettuce (VE)  </a:t>
                      </a:r>
                    </a:p>
                    <a:p>
                      <a:pPr marL="0" marR="0" lvl="0" indent="0" algn="ctr" defTabSz="914400" rtl="0" fontAlgn="auto" hangingPunct="1">
                        <a:lnSpc>
                          <a:spcPct val="100000"/>
                        </a:lnSpc>
                        <a:spcBef>
                          <a:spcPts val="0"/>
                        </a:spcBef>
                        <a:spcAft>
                          <a:spcPts val="0"/>
                        </a:spcAft>
                        <a:buNone/>
                        <a:tabLst/>
                      </a:pPr>
                      <a:r>
                        <a:rPr lang="en-GB" sz="900" b="1" kern="1200" dirty="0">
                          <a:solidFill>
                            <a:schemeClr val="tx1"/>
                          </a:solidFill>
                          <a:latin typeface="Century Gothic"/>
                          <a:ea typeface="+mn-ea"/>
                          <a:cs typeface="+mn-cs"/>
                        </a:rPr>
                        <a:t> </a:t>
                      </a:r>
                      <a:r>
                        <a:rPr lang="en-GB" sz="900" b="0" kern="1200" dirty="0">
                          <a:solidFill>
                            <a:schemeClr val="tx1"/>
                          </a:solidFill>
                          <a:latin typeface="Century Gothic"/>
                          <a:ea typeface="+mn-ea"/>
                          <a:cs typeface="+mn-cs"/>
                        </a:rPr>
                        <a:t>Couscous Salad(VE)</a:t>
                      </a:r>
                    </a:p>
                    <a:p>
                      <a:pPr marL="0" marR="0" lvl="0" indent="0" algn="ctr" defTabSz="914400" rtl="0" fontAlgn="auto" hangingPunct="1">
                        <a:lnSpc>
                          <a:spcPct val="100000"/>
                        </a:lnSpc>
                        <a:spcBef>
                          <a:spcPts val="0"/>
                        </a:spcBef>
                        <a:spcAft>
                          <a:spcPts val="0"/>
                        </a:spcAft>
                        <a:buNone/>
                        <a:tabLst/>
                      </a:pPr>
                      <a:endParaRPr lang="en-GB" sz="900" b="0" kern="1200" dirty="0">
                        <a:solidFill>
                          <a:schemeClr val="tx1"/>
                        </a:solidFill>
                        <a:latin typeface="Century Gothic"/>
                        <a:ea typeface="+mn-ea"/>
                        <a:cs typeface="+mn-cs"/>
                      </a:endParaRPr>
                    </a:p>
                    <a:p>
                      <a:pPr marL="0" marR="0" lvl="0" indent="0" algn="ctr" defTabSz="914400" rtl="0" fontAlgn="auto" hangingPunct="1">
                        <a:lnSpc>
                          <a:spcPct val="100000"/>
                        </a:lnSpc>
                        <a:spcBef>
                          <a:spcPts val="0"/>
                        </a:spcBef>
                        <a:spcAft>
                          <a:spcPts val="0"/>
                        </a:spcAft>
                        <a:buNone/>
                        <a:tabLst/>
                      </a:pPr>
                      <a:endParaRPr lang="en-GB" sz="900" b="0" kern="1200" dirty="0">
                        <a:solidFill>
                          <a:schemeClr val="tx1"/>
                        </a:solidFill>
                        <a:latin typeface="Century Gothic"/>
                        <a:ea typeface="+mn-ea"/>
                        <a:cs typeface="+mn-cs"/>
                      </a:endParaRPr>
                    </a:p>
                    <a:p>
                      <a:pPr marL="0" marR="0" lvl="0" indent="0" algn="ctr" defTabSz="914400" rtl="0" fontAlgn="auto" hangingPunct="1">
                        <a:lnSpc>
                          <a:spcPct val="100000"/>
                        </a:lnSpc>
                        <a:spcBef>
                          <a:spcPts val="0"/>
                        </a:spcBef>
                        <a:spcAft>
                          <a:spcPts val="0"/>
                        </a:spcAft>
                        <a:buNone/>
                        <a:tabLst/>
                      </a:pPr>
                      <a:endParaRPr lang="en-GB" sz="900" b="0" kern="1200" dirty="0">
                        <a:solidFill>
                          <a:schemeClr val="tx1"/>
                        </a:solidFill>
                        <a:latin typeface="Century Gothic"/>
                        <a:ea typeface="+mn-ea"/>
                        <a:cs typeface="+mn-cs"/>
                      </a:endParaRPr>
                    </a:p>
                    <a:p>
                      <a:pPr marL="0" marR="0" lvl="0" indent="0" algn="ctr" defTabSz="914400" rtl="0" fontAlgn="auto" hangingPunct="1">
                        <a:lnSpc>
                          <a:spcPct val="100000"/>
                        </a:lnSpc>
                        <a:spcBef>
                          <a:spcPts val="0"/>
                        </a:spcBef>
                        <a:spcAft>
                          <a:spcPts val="0"/>
                        </a:spcAft>
                        <a:buNone/>
                        <a:tabLst/>
                      </a:pPr>
                      <a:endParaRPr lang="en-GB" sz="900" b="0" kern="1200" dirty="0">
                        <a:solidFill>
                          <a:schemeClr val="tx1"/>
                        </a:solidFill>
                        <a:latin typeface="Century Gothic"/>
                        <a:ea typeface="+mn-ea"/>
                        <a:cs typeface="+mn-cs"/>
                      </a:endParaRPr>
                    </a:p>
                    <a:p>
                      <a:pPr marL="0" marR="0" lvl="0" indent="0" algn="ctr" defTabSz="914400" rtl="0" fontAlgn="auto" hangingPunct="1">
                        <a:lnSpc>
                          <a:spcPct val="100000"/>
                        </a:lnSpc>
                        <a:spcBef>
                          <a:spcPts val="0"/>
                        </a:spcBef>
                        <a:spcAft>
                          <a:spcPts val="0"/>
                        </a:spcAft>
                        <a:buNone/>
                        <a:tabLst/>
                      </a:pPr>
                      <a:endParaRPr lang="en-GB" sz="900" b="0" i="0" u="none" strike="noStrike" kern="1200" cap="none" spc="0" baseline="0" dirty="0">
                        <a:solidFill>
                          <a:srgbClr val="000000"/>
                        </a:solidFill>
                        <a:uFillTx/>
                        <a:latin typeface="Century Gothic"/>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ctr" defTabSz="914400" rtl="0" fontAlgn="auto" hangingPunct="1">
                        <a:lnSpc>
                          <a:spcPct val="100000"/>
                        </a:lnSpc>
                        <a:spcBef>
                          <a:spcPts val="0"/>
                        </a:spcBef>
                        <a:spcAft>
                          <a:spcPts val="0"/>
                        </a:spcAft>
                        <a:buNone/>
                        <a:tabLst/>
                      </a:pPr>
                      <a:r>
                        <a:rPr lang="en-GB" sz="900" b="0" kern="1200" dirty="0">
                          <a:solidFill>
                            <a:schemeClr val="tx1"/>
                          </a:solidFill>
                          <a:latin typeface="Century Gothic"/>
                          <a:ea typeface="+mn-ea"/>
                          <a:cs typeface="+mn-cs"/>
                        </a:rPr>
                        <a:t> Lettuce (VE) </a:t>
                      </a:r>
                    </a:p>
                    <a:p>
                      <a:pPr marL="0" marR="0" lvl="0" indent="0" algn="ctr" defTabSz="914400" rtl="0" fontAlgn="auto" hangingPunct="1">
                        <a:lnSpc>
                          <a:spcPct val="100000"/>
                        </a:lnSpc>
                        <a:spcBef>
                          <a:spcPts val="0"/>
                        </a:spcBef>
                        <a:spcAft>
                          <a:spcPts val="0"/>
                        </a:spcAft>
                        <a:buNone/>
                        <a:tabLst/>
                      </a:pPr>
                      <a:r>
                        <a:rPr lang="en-GB" sz="900" b="0" kern="1200" dirty="0">
                          <a:solidFill>
                            <a:schemeClr val="tx1"/>
                          </a:solidFill>
                          <a:latin typeface="Century Gothic"/>
                          <a:ea typeface="+mn-ea"/>
                          <a:cs typeface="+mn-cs"/>
                        </a:rPr>
                        <a:t>Pepper Sticks (VE) </a:t>
                      </a:r>
                    </a:p>
                    <a:p>
                      <a:pPr marL="0" marR="0" lvl="0" indent="0" algn="ctr" defTabSz="914400" rtl="0" fontAlgn="auto" hangingPunct="1">
                        <a:lnSpc>
                          <a:spcPct val="100000"/>
                        </a:lnSpc>
                        <a:spcBef>
                          <a:spcPts val="0"/>
                        </a:spcBef>
                        <a:spcAft>
                          <a:spcPts val="0"/>
                        </a:spcAft>
                        <a:buNone/>
                        <a:tabLst/>
                      </a:pPr>
                      <a:r>
                        <a:rPr lang="en-GB" sz="900" b="0" kern="1200" dirty="0">
                          <a:solidFill>
                            <a:schemeClr val="tx1"/>
                          </a:solidFill>
                          <a:latin typeface="Century Gothic"/>
                          <a:ea typeface="+mn-ea"/>
                          <a:cs typeface="+mn-cs"/>
                        </a:rPr>
                        <a:t> </a:t>
                      </a:r>
                      <a:r>
                        <a:rPr lang="en-GB" sz="900" b="1" kern="1200" dirty="0">
                          <a:solidFill>
                            <a:schemeClr val="tx1"/>
                          </a:solidFill>
                          <a:latin typeface="Century Gothic"/>
                          <a:ea typeface="+mn-ea"/>
                          <a:cs typeface="+mn-cs"/>
                        </a:rPr>
                        <a:t> </a:t>
                      </a:r>
                      <a:r>
                        <a:rPr lang="en-GB" sz="900" b="0" kern="1200" dirty="0">
                          <a:solidFill>
                            <a:schemeClr val="tx1"/>
                          </a:solidFill>
                          <a:latin typeface="Century Gothic"/>
                          <a:ea typeface="+mn-ea"/>
                          <a:cs typeface="+mn-cs"/>
                        </a:rPr>
                        <a:t>Pasta Salad (VE) </a:t>
                      </a:r>
                    </a:p>
                    <a:p>
                      <a:pPr marL="0" marR="0" lvl="0" indent="0" algn="ctr" defTabSz="914400" rtl="0" fontAlgn="auto" hangingPunct="1">
                        <a:lnSpc>
                          <a:spcPct val="100000"/>
                        </a:lnSpc>
                        <a:spcBef>
                          <a:spcPts val="0"/>
                        </a:spcBef>
                        <a:spcAft>
                          <a:spcPts val="0"/>
                        </a:spcAft>
                        <a:buNone/>
                        <a:tabLst/>
                      </a:pPr>
                      <a:r>
                        <a:rPr lang="en-GB" sz="900" b="0" kern="1200" dirty="0">
                          <a:solidFill>
                            <a:schemeClr val="tx1"/>
                          </a:solidFill>
                          <a:latin typeface="Century Gothic"/>
                          <a:ea typeface="+mn-ea"/>
                          <a:cs typeface="+mn-cs"/>
                        </a:rPr>
                        <a:t> Grated Carrot (VE) </a:t>
                      </a:r>
                    </a:p>
                    <a:p>
                      <a:pPr marL="0" marR="0" lvl="0" indent="0" algn="ctr" defTabSz="914400" rtl="0" fontAlgn="auto" hangingPunct="1">
                        <a:lnSpc>
                          <a:spcPct val="100000"/>
                        </a:lnSpc>
                        <a:spcBef>
                          <a:spcPts val="0"/>
                        </a:spcBef>
                        <a:spcAft>
                          <a:spcPts val="0"/>
                        </a:spcAft>
                        <a:buNone/>
                        <a:tabLst/>
                      </a:pPr>
                      <a:r>
                        <a:rPr lang="en-GB" sz="900" b="1" kern="1200" dirty="0">
                          <a:solidFill>
                            <a:schemeClr val="tx1"/>
                          </a:solidFill>
                          <a:latin typeface="Century Gothic"/>
                          <a:ea typeface="+mn-ea"/>
                          <a:cs typeface="+mn-cs"/>
                        </a:rPr>
                        <a:t> </a:t>
                      </a:r>
                      <a:r>
                        <a:rPr lang="en-GB" sz="900" b="0" kern="1200" dirty="0">
                          <a:solidFill>
                            <a:schemeClr val="tx1"/>
                          </a:solidFill>
                          <a:latin typeface="Century Gothic"/>
                          <a:ea typeface="+mn-ea"/>
                          <a:cs typeface="+mn-cs"/>
                        </a:rPr>
                        <a:t>Greek Salad (VE) </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ctr" defTabSz="914400" rtl="0" fontAlgn="auto" hangingPunct="1">
                        <a:lnSpc>
                          <a:spcPct val="100000"/>
                        </a:lnSpc>
                        <a:spcBef>
                          <a:spcPts val="0"/>
                        </a:spcBef>
                        <a:spcAft>
                          <a:spcPts val="0"/>
                        </a:spcAft>
                        <a:buNone/>
                        <a:tabLst/>
                      </a:pPr>
                      <a:r>
                        <a:rPr lang="en-GB" sz="900" b="0" kern="1200" dirty="0">
                          <a:solidFill>
                            <a:schemeClr val="tx1"/>
                          </a:solidFill>
                          <a:latin typeface="Century Gothic"/>
                          <a:ea typeface="+mn-ea"/>
                          <a:cs typeface="+mn-cs"/>
                        </a:rPr>
                        <a:t> Roasted Sweet Potato (VE) </a:t>
                      </a:r>
                    </a:p>
                    <a:p>
                      <a:pPr marL="0" marR="0" lvl="0" indent="0" algn="ctr" defTabSz="914400" rtl="0" fontAlgn="auto" hangingPunct="1">
                        <a:lnSpc>
                          <a:spcPct val="100000"/>
                        </a:lnSpc>
                        <a:spcBef>
                          <a:spcPts val="0"/>
                        </a:spcBef>
                        <a:spcAft>
                          <a:spcPts val="0"/>
                        </a:spcAft>
                        <a:buNone/>
                        <a:tabLst/>
                      </a:pPr>
                      <a:r>
                        <a:rPr lang="en-GB" sz="900" b="0" kern="1200" dirty="0">
                          <a:solidFill>
                            <a:schemeClr val="tx1"/>
                          </a:solidFill>
                          <a:latin typeface="Century Gothic"/>
                          <a:ea typeface="+mn-ea"/>
                          <a:cs typeface="+mn-cs"/>
                        </a:rPr>
                        <a:t> Carrot Sticks (VE) </a:t>
                      </a:r>
                    </a:p>
                    <a:p>
                      <a:pPr marL="0" marR="0" lvl="0" indent="0" algn="ctr" defTabSz="914400" rtl="0" fontAlgn="auto" hangingPunct="1">
                        <a:lnSpc>
                          <a:spcPct val="100000"/>
                        </a:lnSpc>
                        <a:spcBef>
                          <a:spcPts val="0"/>
                        </a:spcBef>
                        <a:spcAft>
                          <a:spcPts val="0"/>
                        </a:spcAft>
                        <a:buNone/>
                        <a:tabLst/>
                      </a:pPr>
                      <a:r>
                        <a:rPr lang="en-GB" sz="900" b="1" kern="1200" dirty="0">
                          <a:solidFill>
                            <a:schemeClr val="tx1"/>
                          </a:solidFill>
                          <a:latin typeface="Century Gothic"/>
                          <a:ea typeface="+mn-ea"/>
                          <a:cs typeface="+mn-cs"/>
                        </a:rPr>
                        <a:t> </a:t>
                      </a:r>
                      <a:r>
                        <a:rPr lang="en-GB" sz="900" b="0" kern="1200" dirty="0">
                          <a:solidFill>
                            <a:schemeClr val="tx1"/>
                          </a:solidFill>
                          <a:latin typeface="Century Gothic"/>
                          <a:ea typeface="+mn-ea"/>
                          <a:cs typeface="+mn-cs"/>
                        </a:rPr>
                        <a:t>Cucumber (VE) </a:t>
                      </a:r>
                    </a:p>
                    <a:p>
                      <a:pPr marL="0" marR="0" lvl="0" indent="0" algn="ctr" defTabSz="914400" rtl="0" fontAlgn="auto" hangingPunct="1">
                        <a:lnSpc>
                          <a:spcPct val="100000"/>
                        </a:lnSpc>
                        <a:spcBef>
                          <a:spcPts val="0"/>
                        </a:spcBef>
                        <a:spcAft>
                          <a:spcPts val="0"/>
                        </a:spcAft>
                        <a:buNone/>
                        <a:tabLst/>
                      </a:pPr>
                      <a:r>
                        <a:rPr lang="en-GB" sz="900" b="0" kern="1200" dirty="0">
                          <a:solidFill>
                            <a:schemeClr val="tx1"/>
                          </a:solidFill>
                          <a:latin typeface="Century Gothic"/>
                          <a:ea typeface="+mn-ea"/>
                          <a:cs typeface="+mn-cs"/>
                        </a:rPr>
                        <a:t> Diced Peppers(VE)  </a:t>
                      </a:r>
                    </a:p>
                    <a:p>
                      <a:pPr marL="0" marR="0" lvl="0" indent="0" algn="ctr" defTabSz="914400" rtl="0" fontAlgn="auto" hangingPunct="1">
                        <a:lnSpc>
                          <a:spcPct val="100000"/>
                        </a:lnSpc>
                        <a:spcBef>
                          <a:spcPts val="0"/>
                        </a:spcBef>
                        <a:spcAft>
                          <a:spcPts val="0"/>
                        </a:spcAft>
                        <a:buNone/>
                        <a:tabLst/>
                      </a:pPr>
                      <a:r>
                        <a:rPr lang="en-GB" sz="900" b="0" kern="1200" dirty="0">
                          <a:solidFill>
                            <a:schemeClr val="tx1"/>
                          </a:solidFill>
                          <a:latin typeface="Century Gothic"/>
                          <a:ea typeface="+mn-ea"/>
                          <a:cs typeface="+mn-cs"/>
                        </a:rPr>
                        <a:t> Coleslaw (V)</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ctr" defTabSz="914400" rtl="0" fontAlgn="auto" hangingPunct="1">
                        <a:lnSpc>
                          <a:spcPct val="100000"/>
                        </a:lnSpc>
                        <a:spcBef>
                          <a:spcPts val="0"/>
                        </a:spcBef>
                        <a:spcAft>
                          <a:spcPts val="0"/>
                        </a:spcAft>
                        <a:buNone/>
                        <a:tabLst/>
                      </a:pPr>
                      <a:r>
                        <a:rPr lang="en-GB" sz="900" b="0" kern="1200" dirty="0">
                          <a:solidFill>
                            <a:schemeClr val="tx1"/>
                          </a:solidFill>
                          <a:latin typeface="Century Gothic"/>
                          <a:ea typeface="+mn-ea"/>
                          <a:cs typeface="+mn-cs"/>
                        </a:rPr>
                        <a:t> Sweetcorn (VE)  Tomatoes (VE) </a:t>
                      </a:r>
                    </a:p>
                    <a:p>
                      <a:pPr marL="0" marR="0" lvl="0" indent="0" algn="ctr" defTabSz="914400" rtl="0" fontAlgn="auto" hangingPunct="1">
                        <a:lnSpc>
                          <a:spcPct val="100000"/>
                        </a:lnSpc>
                        <a:spcBef>
                          <a:spcPts val="0"/>
                        </a:spcBef>
                        <a:spcAft>
                          <a:spcPts val="0"/>
                        </a:spcAft>
                        <a:buNone/>
                        <a:tabLst/>
                      </a:pPr>
                      <a:r>
                        <a:rPr lang="en-GB" sz="900" b="0" kern="1200" dirty="0">
                          <a:solidFill>
                            <a:schemeClr val="tx1"/>
                          </a:solidFill>
                          <a:latin typeface="Century Gothic"/>
                          <a:ea typeface="+mn-ea"/>
                          <a:cs typeface="+mn-cs"/>
                        </a:rPr>
                        <a:t> Lettuce (VE) </a:t>
                      </a:r>
                    </a:p>
                    <a:p>
                      <a:pPr marL="0" marR="0" lvl="0" indent="0" algn="ctr" defTabSz="914400" rtl="0" fontAlgn="auto" hangingPunct="1">
                        <a:lnSpc>
                          <a:spcPct val="100000"/>
                        </a:lnSpc>
                        <a:spcBef>
                          <a:spcPts val="0"/>
                        </a:spcBef>
                        <a:spcAft>
                          <a:spcPts val="0"/>
                        </a:spcAft>
                        <a:buNone/>
                        <a:tabLst/>
                      </a:pPr>
                      <a:r>
                        <a:rPr lang="en-GB" sz="900" b="0" kern="1200" dirty="0">
                          <a:solidFill>
                            <a:schemeClr val="tx1"/>
                          </a:solidFill>
                          <a:latin typeface="Century Gothic"/>
                          <a:ea typeface="+mn-ea"/>
                          <a:cs typeface="+mn-cs"/>
                        </a:rPr>
                        <a:t> Cucumber (VE) </a:t>
                      </a:r>
                    </a:p>
                    <a:p>
                      <a:pPr marL="0" marR="0" lvl="0" indent="0" algn="ctr" defTabSz="914400" rtl="0" fontAlgn="auto" hangingPunct="1">
                        <a:lnSpc>
                          <a:spcPct val="100000"/>
                        </a:lnSpc>
                        <a:spcBef>
                          <a:spcPts val="0"/>
                        </a:spcBef>
                        <a:spcAft>
                          <a:spcPts val="0"/>
                        </a:spcAft>
                        <a:buNone/>
                        <a:tabLst/>
                      </a:pPr>
                      <a:r>
                        <a:rPr lang="en-GB" sz="900" b="0" kern="1200" dirty="0">
                          <a:solidFill>
                            <a:schemeClr val="tx1"/>
                          </a:solidFill>
                          <a:latin typeface="Century Gothic"/>
                          <a:ea typeface="+mn-ea"/>
                          <a:cs typeface="+mn-cs"/>
                        </a:rPr>
                        <a:t> Carrot Sticks (VE) </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ctr" defTabSz="914400" rtl="0" fontAlgn="auto" hangingPunct="1">
                        <a:lnSpc>
                          <a:spcPct val="100000"/>
                        </a:lnSpc>
                        <a:spcBef>
                          <a:spcPts val="0"/>
                        </a:spcBef>
                        <a:spcAft>
                          <a:spcPts val="0"/>
                        </a:spcAft>
                        <a:buNone/>
                        <a:tabLst/>
                      </a:pPr>
                      <a:r>
                        <a:rPr lang="en-GB" sz="900" b="0" kern="1200" dirty="0">
                          <a:solidFill>
                            <a:schemeClr val="tx1"/>
                          </a:solidFill>
                          <a:latin typeface="Century Gothic"/>
                          <a:ea typeface="+mn-ea"/>
                          <a:cs typeface="+mn-cs"/>
                        </a:rPr>
                        <a:t> Beetroot and </a:t>
                      </a:r>
                    </a:p>
                    <a:p>
                      <a:pPr marL="0" marR="0" lvl="0" indent="0" algn="ctr" defTabSz="914400" rtl="0" fontAlgn="auto" hangingPunct="1">
                        <a:lnSpc>
                          <a:spcPct val="100000"/>
                        </a:lnSpc>
                        <a:spcBef>
                          <a:spcPts val="0"/>
                        </a:spcBef>
                        <a:spcAft>
                          <a:spcPts val="0"/>
                        </a:spcAft>
                        <a:buNone/>
                        <a:tabLst/>
                      </a:pPr>
                      <a:r>
                        <a:rPr lang="en-GB" sz="900" b="0" kern="1200" dirty="0">
                          <a:solidFill>
                            <a:schemeClr val="tx1"/>
                          </a:solidFill>
                          <a:latin typeface="Century Gothic"/>
                          <a:ea typeface="+mn-ea"/>
                          <a:cs typeface="+mn-cs"/>
                        </a:rPr>
                        <a:t>Orange Salad (VE)  Tomato Pasta (VE) </a:t>
                      </a:r>
                    </a:p>
                    <a:p>
                      <a:pPr marL="0" marR="0" lvl="0" indent="0" algn="ctr" defTabSz="914400" rtl="0" fontAlgn="auto" hangingPunct="1">
                        <a:lnSpc>
                          <a:spcPct val="100000"/>
                        </a:lnSpc>
                        <a:spcBef>
                          <a:spcPts val="0"/>
                        </a:spcBef>
                        <a:spcAft>
                          <a:spcPts val="0"/>
                        </a:spcAft>
                        <a:buNone/>
                        <a:tabLst/>
                      </a:pPr>
                      <a:r>
                        <a:rPr lang="en-GB" sz="900" b="0" kern="1200" dirty="0">
                          <a:solidFill>
                            <a:schemeClr val="tx1"/>
                          </a:solidFill>
                          <a:latin typeface="Century Gothic"/>
                          <a:ea typeface="+mn-ea"/>
                          <a:cs typeface="+mn-cs"/>
                        </a:rPr>
                        <a:t> Lettuce (VE) </a:t>
                      </a:r>
                    </a:p>
                    <a:p>
                      <a:pPr marL="0" marR="0" lvl="0" indent="0" algn="ctr" defTabSz="914400" rtl="0" fontAlgn="auto" hangingPunct="1">
                        <a:lnSpc>
                          <a:spcPct val="100000"/>
                        </a:lnSpc>
                        <a:spcBef>
                          <a:spcPts val="0"/>
                        </a:spcBef>
                        <a:spcAft>
                          <a:spcPts val="0"/>
                        </a:spcAft>
                        <a:buNone/>
                        <a:tabLst/>
                      </a:pPr>
                      <a:r>
                        <a:rPr lang="en-GB" sz="900" b="0" kern="1200" dirty="0">
                          <a:solidFill>
                            <a:schemeClr val="tx1"/>
                          </a:solidFill>
                          <a:latin typeface="Century Gothic"/>
                          <a:ea typeface="+mn-ea"/>
                          <a:cs typeface="+mn-cs"/>
                        </a:rPr>
                        <a:t> Tomatoes (VE) </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312196175"/>
                  </a:ext>
                </a:extLst>
              </a:tr>
              <a:tr h="1173480">
                <a:tc>
                  <a:txBody>
                    <a:bodyPr/>
                    <a:lstStyle/>
                    <a:p>
                      <a:pPr marL="0" marR="0" lvl="0" indent="0" algn="ctr" defTabSz="914400" rtl="0" eaLnBrk="1" fontAlgn="auto" latinLnBrk="0" hangingPunct="1">
                        <a:lnSpc>
                          <a:spcPct val="100000"/>
                        </a:lnSpc>
                        <a:spcBef>
                          <a:spcPts val="0"/>
                        </a:spcBef>
                        <a:spcAft>
                          <a:spcPts val="0"/>
                        </a:spcAft>
                        <a:buNone/>
                        <a:tabLst/>
                      </a:pPr>
                      <a:r>
                        <a:rPr lang="en-GB" sz="900" b="1" dirty="0">
                          <a:latin typeface="Century Gothic" pitchFamily="34"/>
                        </a:rPr>
                        <a:t> </a:t>
                      </a:r>
                      <a:r>
                        <a:rPr lang="en-GB" sz="900" b="0" kern="1200" dirty="0">
                          <a:solidFill>
                            <a:schemeClr val="tx1"/>
                          </a:solidFill>
                          <a:latin typeface="Century Gothic"/>
                          <a:ea typeface="+mn-ea"/>
                          <a:cs typeface="+mn-cs"/>
                        </a:rPr>
                        <a:t>Yoghurt &amp; Tinned Peaches (V)</a:t>
                      </a:r>
                    </a:p>
                    <a:p>
                      <a:pPr marL="0" lvl="0" algn="ctr" defTabSz="914400" rtl="0" eaLnBrk="1" latinLnBrk="0" hangingPunct="1"/>
                      <a:endParaRPr lang="en-GB" sz="900" b="0" kern="1200" dirty="0">
                        <a:solidFill>
                          <a:schemeClr val="tx1"/>
                        </a:solidFill>
                        <a:highlight>
                          <a:srgbClr val="FFFF00"/>
                        </a:highlight>
                        <a:latin typeface="Century Gothic"/>
                        <a:ea typeface="+mn-ea"/>
                        <a:cs typeface="+mn-cs"/>
                      </a:endParaRPr>
                    </a:p>
                    <a:p>
                      <a:pPr lvl="0" algn="ctr"/>
                      <a:endParaRPr lang="en-GB" sz="900" b="1" dirty="0">
                        <a:latin typeface="Century Gothic" pitchFamily="34"/>
                      </a:endParaRPr>
                    </a:p>
                    <a:p>
                      <a:pPr lvl="0" algn="ctr"/>
                      <a:endParaRPr lang="en-GB" sz="900" b="1" dirty="0">
                        <a:latin typeface="Century Gothic" pitchFamily="34"/>
                      </a:endParaRPr>
                    </a:p>
                    <a:p>
                      <a:pPr lvl="0" algn="ctr"/>
                      <a:endParaRPr lang="en-GB" sz="900" b="1" dirty="0">
                        <a:latin typeface="Century Gothic" pitchFamily="34"/>
                      </a:endParaRPr>
                    </a:p>
                    <a:p>
                      <a:pPr lvl="0" algn="ctr"/>
                      <a:endParaRPr lang="en-GB" sz="900" b="1" dirty="0">
                        <a:latin typeface="Century Gothic" pitchFamily="34"/>
                      </a:endParaRPr>
                    </a:p>
                    <a:p>
                      <a:pPr lvl="0" algn="ctr"/>
                      <a:endParaRPr lang="en-GB" sz="900" b="1" dirty="0">
                        <a:latin typeface="Century Gothic" pitchFamily="34"/>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lvl="0" algn="ctr" defTabSz="914400" rtl="0" eaLnBrk="1" latinLnBrk="0" hangingPunct="1"/>
                      <a:r>
                        <a:rPr lang="en-US" sz="900" b="0" kern="1200" dirty="0">
                          <a:solidFill>
                            <a:schemeClr val="tx1"/>
                          </a:solidFill>
                          <a:latin typeface="Century Gothic"/>
                          <a:ea typeface="+mn-ea"/>
                          <a:cs typeface="+mn-cs"/>
                        </a:rPr>
                        <a:t> Apple Crumb Cake with Custard (V)</a:t>
                      </a:r>
                      <a:endParaRPr lang="en-GB" sz="900" b="0" kern="1200" dirty="0">
                        <a:solidFill>
                          <a:schemeClr val="tx1"/>
                        </a:solidFill>
                        <a:latin typeface="Century Gothic"/>
                        <a:ea typeface="+mn-ea"/>
                        <a:cs typeface="+mn-cs"/>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None/>
                        <a:tabLst/>
                      </a:pPr>
                      <a:r>
                        <a:rPr lang="en-GB" sz="900" b="0" kern="1200" dirty="0">
                          <a:solidFill>
                            <a:schemeClr val="tx1"/>
                          </a:solidFill>
                          <a:latin typeface="Century Gothic"/>
                          <a:ea typeface="+mn-ea"/>
                          <a:cs typeface="+mn-cs"/>
                        </a:rPr>
                        <a:t>Yoghurt &amp; Fresh Fruit (V)</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None/>
                        <a:tabLst/>
                      </a:pPr>
                      <a:r>
                        <a:rPr lang="en-GB" sz="900" b="0" kern="1200" dirty="0">
                          <a:solidFill>
                            <a:schemeClr val="tx1"/>
                          </a:solidFill>
                          <a:latin typeface="Century Gothic"/>
                          <a:ea typeface="+mn-ea"/>
                          <a:cs typeface="+mn-cs"/>
                        </a:rPr>
                        <a:t> Jelly and </a:t>
                      </a:r>
                      <a:r>
                        <a:rPr lang="en-GB" sz="900" b="0" kern="1200" dirty="0" err="1">
                          <a:solidFill>
                            <a:schemeClr val="tx1"/>
                          </a:solidFill>
                          <a:latin typeface="Century Gothic"/>
                          <a:ea typeface="+mn-ea"/>
                          <a:cs typeface="+mn-cs"/>
                        </a:rPr>
                        <a:t>Manderins</a:t>
                      </a:r>
                      <a:r>
                        <a:rPr lang="en-GB" sz="900" b="0" kern="1200" dirty="0">
                          <a:solidFill>
                            <a:schemeClr val="tx1"/>
                          </a:solidFill>
                          <a:latin typeface="Century Gothic"/>
                          <a:ea typeface="+mn-ea"/>
                          <a:cs typeface="+mn-cs"/>
                        </a:rPr>
                        <a:t> (V)</a:t>
                      </a:r>
                    </a:p>
                    <a:p>
                      <a:pPr marL="0" marR="0" lvl="0" indent="0" algn="ctr" defTabSz="914400" rtl="0" eaLnBrk="1" fontAlgn="auto" latinLnBrk="0" hangingPunct="1">
                        <a:lnSpc>
                          <a:spcPct val="100000"/>
                        </a:lnSpc>
                        <a:spcBef>
                          <a:spcPts val="0"/>
                        </a:spcBef>
                        <a:spcAft>
                          <a:spcPts val="0"/>
                        </a:spcAft>
                        <a:buNone/>
                        <a:tabLst/>
                      </a:pPr>
                      <a:endParaRPr lang="en-GB" sz="900" b="0" kern="1200" dirty="0">
                        <a:solidFill>
                          <a:schemeClr val="tx1"/>
                        </a:solidFill>
                        <a:latin typeface="Century Gothic"/>
                        <a:ea typeface="+mn-ea"/>
                        <a:cs typeface="+mn-cs"/>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None/>
                        <a:tabLst/>
                      </a:pPr>
                      <a:r>
                        <a:rPr lang="en-US" sz="900" b="0" kern="1200" dirty="0">
                          <a:solidFill>
                            <a:schemeClr val="tx1"/>
                          </a:solidFill>
                          <a:latin typeface="Century Gothic"/>
                          <a:ea typeface="+mn-ea"/>
                          <a:cs typeface="+mn-cs"/>
                        </a:rPr>
                        <a:t> Yoghurt &amp; Tinned Peaches (V)</a:t>
                      </a:r>
                      <a:endParaRPr lang="en-GB" sz="900" b="0" kern="1200" dirty="0">
                        <a:solidFill>
                          <a:schemeClr val="tx1"/>
                        </a:solidFill>
                        <a:latin typeface="Century Gothic"/>
                        <a:ea typeface="+mn-ea"/>
                        <a:cs typeface="+mn-cs"/>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010081983"/>
                  </a:ext>
                </a:extLst>
              </a:tr>
            </a:tbl>
          </a:graphicData>
        </a:graphic>
      </p:graphicFrame>
      <p:sp>
        <p:nvSpPr>
          <p:cNvPr id="50" name="TextBox 42">
            <a:extLst>
              <a:ext uri="{FF2B5EF4-FFF2-40B4-BE49-F238E27FC236}">
                <a16:creationId xmlns:a16="http://schemas.microsoft.com/office/drawing/2014/main" id="{2EA5FA72-F732-31FB-166C-884038F5A736}"/>
              </a:ext>
            </a:extLst>
          </p:cNvPr>
          <p:cNvSpPr txBox="1"/>
          <p:nvPr/>
        </p:nvSpPr>
        <p:spPr>
          <a:xfrm>
            <a:off x="3872698" y="5557949"/>
            <a:ext cx="440521" cy="209345"/>
          </a:xfrm>
          <a:prstGeom prst="rect">
            <a:avLst/>
          </a:prstGeom>
        </p:spPr>
        <p:txBody>
          <a:bodyPr lIns="27376" tIns="27376" rIns="27376" bIns="27376" rtlCol="0" anchor="ctr"/>
          <a:lstStyle/>
          <a:p>
            <a:pPr algn="ctr">
              <a:lnSpc>
                <a:spcPts val="1959"/>
              </a:lnSpc>
            </a:pPr>
            <a:endParaRPr/>
          </a:p>
        </p:txBody>
      </p:sp>
      <p:sp>
        <p:nvSpPr>
          <p:cNvPr id="54" name="TextBox 53">
            <a:extLst>
              <a:ext uri="{FF2B5EF4-FFF2-40B4-BE49-F238E27FC236}">
                <a16:creationId xmlns:a16="http://schemas.microsoft.com/office/drawing/2014/main" id="{3E5BB144-A5FB-9D28-1E6F-8A1CD9B26666}"/>
              </a:ext>
            </a:extLst>
          </p:cNvPr>
          <p:cNvSpPr txBox="1"/>
          <p:nvPr/>
        </p:nvSpPr>
        <p:spPr>
          <a:xfrm>
            <a:off x="681622" y="1081730"/>
            <a:ext cx="899880" cy="4416594"/>
          </a:xfrm>
          <a:prstGeom prst="rect">
            <a:avLst/>
          </a:prstGeom>
          <a:noFill/>
        </p:spPr>
        <p:txBody>
          <a:bodyPr wrap="square">
            <a:spAutoFit/>
          </a:bodyPr>
          <a:lstStyle/>
          <a:p>
            <a:pPr lvl="0">
              <a:defRPr/>
            </a:pPr>
            <a:r>
              <a:rPr kumimoji="0" lang="en-GB" sz="800" b="1" i="0" u="none" strike="noStrike" kern="1200" cap="none" spc="0" normalizeH="0" baseline="0" noProof="0" dirty="0">
                <a:ln>
                  <a:noFill/>
                </a:ln>
                <a:solidFill>
                  <a:prstClr val="black"/>
                </a:solidFill>
                <a:effectLst/>
                <a:uLnTx/>
                <a:uFillTx/>
                <a:latin typeface="Century Gothic"/>
                <a:ea typeface="+mn-ea"/>
                <a:cs typeface="+mn-cs"/>
              </a:rPr>
              <a:t>Option </a:t>
            </a:r>
            <a:r>
              <a:rPr lang="en-GB" sz="800" b="1" dirty="0">
                <a:solidFill>
                  <a:prstClr val="black"/>
                </a:solidFill>
                <a:latin typeface="Century Gothic"/>
              </a:rPr>
              <a:t>One</a:t>
            </a:r>
          </a:p>
          <a:p>
            <a:pPr lvl="0">
              <a:defRPr/>
            </a:pPr>
            <a:endParaRPr lang="en-GB" sz="800" b="1" dirty="0">
              <a:solidFill>
                <a:prstClr val="black"/>
              </a:solidFill>
              <a:latin typeface="Century Gothic"/>
            </a:endParaRPr>
          </a:p>
          <a:p>
            <a:pPr lvl="0">
              <a:defRPr/>
            </a:pPr>
            <a:r>
              <a:rPr lang="en-GB" sz="800" b="1" dirty="0">
                <a:solidFill>
                  <a:prstClr val="black"/>
                </a:solidFill>
                <a:latin typeface="Century Gothic"/>
              </a:rPr>
              <a:t>2/11/26</a:t>
            </a:r>
          </a:p>
          <a:p>
            <a:pPr lvl="0">
              <a:defRPr/>
            </a:pPr>
            <a:r>
              <a:rPr lang="en-GB" sz="800" b="1" dirty="0">
                <a:solidFill>
                  <a:prstClr val="black"/>
                </a:solidFill>
                <a:latin typeface="Century Gothic"/>
              </a:rPr>
              <a:t>23/11/26</a:t>
            </a:r>
          </a:p>
          <a:p>
            <a:pPr lvl="0">
              <a:defRPr/>
            </a:pPr>
            <a:r>
              <a:rPr lang="en-GB" sz="800" b="1" dirty="0">
                <a:solidFill>
                  <a:prstClr val="black"/>
                </a:solidFill>
                <a:latin typeface="Century Gothic"/>
              </a:rPr>
              <a:t>14/12/26</a:t>
            </a:r>
          </a:p>
          <a:p>
            <a:pPr lvl="0">
              <a:defRPr/>
            </a:pPr>
            <a:r>
              <a:rPr lang="en-GB" sz="800" b="1" dirty="0">
                <a:solidFill>
                  <a:prstClr val="black"/>
                </a:solidFill>
                <a:latin typeface="Century Gothic"/>
              </a:rPr>
              <a:t>4/1/27</a:t>
            </a:r>
          </a:p>
          <a:p>
            <a:pPr lvl="0">
              <a:defRPr/>
            </a:pPr>
            <a:r>
              <a:rPr lang="en-GB" sz="800" b="1" dirty="0">
                <a:solidFill>
                  <a:prstClr val="black"/>
                </a:solidFill>
                <a:latin typeface="Century Gothic"/>
              </a:rPr>
              <a:t>25/1/27</a:t>
            </a:r>
          </a:p>
          <a:p>
            <a:pPr lvl="0">
              <a:defRPr/>
            </a:pPr>
            <a:r>
              <a:rPr lang="en-GB" sz="800" b="1" dirty="0">
                <a:solidFill>
                  <a:prstClr val="black"/>
                </a:solidFill>
                <a:latin typeface="Century Gothic"/>
              </a:rPr>
              <a:t>22/2/27</a:t>
            </a:r>
          </a:p>
          <a:p>
            <a:pPr lvl="0">
              <a:defRPr/>
            </a:pPr>
            <a:r>
              <a:rPr lang="en-GB" sz="800" b="1" dirty="0">
                <a:solidFill>
                  <a:prstClr val="black"/>
                </a:solidFill>
                <a:latin typeface="Century Gothic"/>
              </a:rPr>
              <a:t>15/3/27</a:t>
            </a:r>
          </a:p>
          <a:p>
            <a:pPr lvl="0">
              <a:defRPr/>
            </a:pPr>
            <a:endParaRPr lang="en-GB" sz="800" b="1" dirty="0">
              <a:solidFill>
                <a:prstClr val="black"/>
              </a:solidFill>
              <a:latin typeface="Century Gothic"/>
            </a:endParaRPr>
          </a:p>
          <a:p>
            <a:pPr lvl="0">
              <a:defRPr/>
            </a:pPr>
            <a:r>
              <a:rPr lang="en-GB" sz="800" b="1" dirty="0">
                <a:solidFill>
                  <a:prstClr val="black"/>
                </a:solidFill>
                <a:latin typeface="Century Gothic"/>
              </a:rPr>
              <a:t>Option Two</a:t>
            </a:r>
          </a:p>
          <a:p>
            <a:pPr lvl="0">
              <a:defRPr/>
            </a:pPr>
            <a:endParaRPr lang="en-GB" sz="800" b="1" dirty="0">
              <a:solidFill>
                <a:prstClr val="black"/>
              </a:solidFill>
              <a:latin typeface="Century Gothic"/>
            </a:endParaRPr>
          </a:p>
          <a:p>
            <a:pPr lvl="0">
              <a:defRPr/>
            </a:pPr>
            <a:endParaRPr lang="en-GB" sz="800" b="1" dirty="0">
              <a:solidFill>
                <a:prstClr val="black"/>
              </a:solidFill>
              <a:latin typeface="Century Gothic"/>
            </a:endParaRPr>
          </a:p>
          <a:p>
            <a:pPr lvl="0">
              <a:defRPr/>
            </a:pPr>
            <a:endParaRPr lang="en-GB" sz="800" b="1" dirty="0">
              <a:solidFill>
                <a:prstClr val="black"/>
              </a:solidFill>
              <a:latin typeface="Century Gothic"/>
            </a:endParaRPr>
          </a:p>
          <a:p>
            <a:pPr lvl="0">
              <a:defRPr/>
            </a:pPr>
            <a:endParaRPr lang="en-GB" sz="800" b="1" dirty="0">
              <a:solidFill>
                <a:prstClr val="black"/>
              </a:solidFill>
              <a:latin typeface="Century Gothic"/>
            </a:endParaRPr>
          </a:p>
          <a:p>
            <a:pPr lvl="0">
              <a:defRPr/>
            </a:pPr>
            <a:endParaRPr lang="en-GB" sz="800" b="1" dirty="0">
              <a:solidFill>
                <a:prstClr val="black"/>
              </a:solidFill>
              <a:latin typeface="Century Gothic"/>
            </a:endParaRPr>
          </a:p>
          <a:p>
            <a:pPr lvl="0">
              <a:defRPr/>
            </a:pPr>
            <a:endParaRPr lang="en-GB" sz="800" b="1" dirty="0">
              <a:solidFill>
                <a:prstClr val="black"/>
              </a:solidFill>
              <a:latin typeface="Century Gothic"/>
            </a:endParaRPr>
          </a:p>
          <a:p>
            <a:pPr lvl="0">
              <a:defRPr/>
            </a:pPr>
            <a:endParaRPr lang="en-GB" sz="800" b="1" dirty="0">
              <a:solidFill>
                <a:prstClr val="black"/>
              </a:solidFill>
              <a:latin typeface="Century Gothic"/>
            </a:endParaRPr>
          </a:p>
          <a:p>
            <a:pPr lvl="0">
              <a:defRPr/>
            </a:pPr>
            <a:r>
              <a:rPr lang="en-GB" sz="800" b="1" dirty="0">
                <a:solidFill>
                  <a:prstClr val="black"/>
                </a:solidFill>
                <a:latin typeface="Century Gothic"/>
              </a:rPr>
              <a:t>Vegetables</a:t>
            </a:r>
          </a:p>
          <a:p>
            <a:pPr lvl="0">
              <a:defRPr/>
            </a:pPr>
            <a:endParaRPr lang="en-GB" sz="800" b="1" dirty="0">
              <a:solidFill>
                <a:prstClr val="black"/>
              </a:solidFill>
              <a:latin typeface="Century Gothic"/>
            </a:endParaRPr>
          </a:p>
          <a:p>
            <a:pPr lvl="0">
              <a:defRPr/>
            </a:pPr>
            <a:endParaRPr lang="en-GB" sz="800" b="1" dirty="0">
              <a:solidFill>
                <a:prstClr val="black"/>
              </a:solidFill>
              <a:latin typeface="Century Gothic"/>
            </a:endParaRPr>
          </a:p>
          <a:p>
            <a:pPr lvl="0">
              <a:defRPr/>
            </a:pPr>
            <a:endParaRPr lang="en-GB" sz="800" b="1" dirty="0">
              <a:solidFill>
                <a:prstClr val="black"/>
              </a:solidFill>
              <a:latin typeface="Century Gothic"/>
            </a:endParaRPr>
          </a:p>
          <a:p>
            <a:pPr lvl="0">
              <a:defRPr/>
            </a:pPr>
            <a:endParaRPr lang="en-GB" sz="800" b="1" dirty="0">
              <a:solidFill>
                <a:prstClr val="black"/>
              </a:solidFill>
              <a:latin typeface="Century Gothic"/>
            </a:endParaRPr>
          </a:p>
          <a:p>
            <a:pPr lvl="0">
              <a:defRPr/>
            </a:pPr>
            <a:endParaRPr lang="en-GB" sz="800" b="1" dirty="0">
              <a:solidFill>
                <a:prstClr val="black"/>
              </a:solidFill>
              <a:latin typeface="Century Gothic"/>
            </a:endParaRPr>
          </a:p>
          <a:p>
            <a:pPr lvl="0">
              <a:defRPr/>
            </a:pPr>
            <a:endParaRPr lang="en-GB" sz="800" b="1" dirty="0">
              <a:solidFill>
                <a:prstClr val="black"/>
              </a:solidFill>
              <a:latin typeface="Century Gothic"/>
            </a:endParaRPr>
          </a:p>
          <a:p>
            <a:pPr lvl="0">
              <a:defRPr/>
            </a:pPr>
            <a:endParaRPr lang="en-GB" sz="800" b="1" dirty="0">
              <a:solidFill>
                <a:prstClr val="black"/>
              </a:solidFill>
              <a:latin typeface="Century Gothic"/>
            </a:endParaRPr>
          </a:p>
          <a:p>
            <a:pPr lvl="0">
              <a:defRPr/>
            </a:pPr>
            <a:endParaRPr lang="en-GB" sz="800" b="1" dirty="0">
              <a:solidFill>
                <a:prstClr val="black"/>
              </a:solidFill>
              <a:latin typeface="Century Gothic"/>
            </a:endParaRPr>
          </a:p>
          <a:p>
            <a:pPr lvl="0">
              <a:defRPr/>
            </a:pPr>
            <a:endParaRPr lang="en-GB" sz="800" b="1" dirty="0">
              <a:solidFill>
                <a:prstClr val="black"/>
              </a:solidFill>
              <a:latin typeface="Century Gothic"/>
            </a:endParaRPr>
          </a:p>
          <a:p>
            <a:pPr lvl="0">
              <a:defRPr/>
            </a:pPr>
            <a:endParaRPr lang="en-GB" sz="800" b="1" dirty="0">
              <a:solidFill>
                <a:prstClr val="black"/>
              </a:solidFill>
              <a:latin typeface="Century Gothic"/>
            </a:endParaRPr>
          </a:p>
          <a:p>
            <a:pPr lvl="0">
              <a:defRPr/>
            </a:pPr>
            <a:endParaRPr lang="en-GB" sz="800" b="1" dirty="0">
              <a:solidFill>
                <a:prstClr val="black"/>
              </a:solidFill>
              <a:latin typeface="Century Gothic"/>
            </a:endParaRPr>
          </a:p>
          <a:p>
            <a:pPr lvl="0">
              <a:defRPr/>
            </a:pPr>
            <a:endParaRPr lang="en-GB" sz="800" b="1" dirty="0">
              <a:solidFill>
                <a:prstClr val="black"/>
              </a:solidFill>
              <a:latin typeface="Century Gothic"/>
            </a:endParaRPr>
          </a:p>
          <a:p>
            <a:pPr lvl="0">
              <a:defRPr/>
            </a:pPr>
            <a:endParaRPr lang="en-GB" sz="800" b="1" dirty="0">
              <a:solidFill>
                <a:prstClr val="black"/>
              </a:solidFill>
              <a:latin typeface="Century Gothic"/>
            </a:endParaRPr>
          </a:p>
          <a:p>
            <a:pPr lvl="0">
              <a:defRPr/>
            </a:pPr>
            <a:endParaRPr lang="en-GB" sz="800" b="1" dirty="0">
              <a:solidFill>
                <a:prstClr val="black"/>
              </a:solidFill>
              <a:latin typeface="Century Gothic"/>
            </a:endParaRPr>
          </a:p>
          <a:p>
            <a:pPr lvl="0">
              <a:defRPr/>
            </a:pPr>
            <a:r>
              <a:rPr lang="en-GB" sz="800" b="1" dirty="0">
                <a:solidFill>
                  <a:prstClr val="black"/>
                </a:solidFill>
                <a:latin typeface="Century Gothic"/>
              </a:rPr>
              <a:t>Dessert</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900" b="1" i="0" u="none" strike="noStrike" kern="1200" cap="none" spc="0" normalizeH="0" baseline="0" noProof="0" dirty="0">
              <a:ln>
                <a:noFill/>
              </a:ln>
              <a:solidFill>
                <a:prstClr val="black"/>
              </a:solidFill>
              <a:effectLst/>
              <a:uLnTx/>
              <a:uFillTx/>
              <a:latin typeface="Century Gothic"/>
              <a:ea typeface="+mn-ea"/>
              <a:cs typeface="+mn-cs"/>
            </a:endParaRPr>
          </a:p>
        </p:txBody>
      </p:sp>
      <p:sp>
        <p:nvSpPr>
          <p:cNvPr id="103" name="TextBox 83">
            <a:extLst>
              <a:ext uri="{FF2B5EF4-FFF2-40B4-BE49-F238E27FC236}">
                <a16:creationId xmlns:a16="http://schemas.microsoft.com/office/drawing/2014/main" id="{72CAC812-1933-7D2A-505D-1FF2FC0B7D46}"/>
              </a:ext>
            </a:extLst>
          </p:cNvPr>
          <p:cNvSpPr txBox="1"/>
          <p:nvPr/>
        </p:nvSpPr>
        <p:spPr>
          <a:xfrm>
            <a:off x="1681282" y="775068"/>
            <a:ext cx="1336220" cy="230832"/>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sz="900" b="1" dirty="0">
                <a:latin typeface="Century Gothic" panose="020B0502020202020204" pitchFamily="34" charset="0"/>
              </a:rPr>
              <a:t>Planet Friendly Day </a:t>
            </a:r>
          </a:p>
        </p:txBody>
      </p:sp>
      <p:sp>
        <p:nvSpPr>
          <p:cNvPr id="2" name="TextBox 1">
            <a:extLst>
              <a:ext uri="{FF2B5EF4-FFF2-40B4-BE49-F238E27FC236}">
                <a16:creationId xmlns:a16="http://schemas.microsoft.com/office/drawing/2014/main" id="{B7E7E5EF-67E7-29CF-91FE-DF1663D7CC57}"/>
              </a:ext>
            </a:extLst>
          </p:cNvPr>
          <p:cNvSpPr txBox="1"/>
          <p:nvPr/>
        </p:nvSpPr>
        <p:spPr>
          <a:xfrm>
            <a:off x="2419806" y="88477"/>
            <a:ext cx="5759085" cy="369332"/>
          </a:xfrm>
          <a:prstGeom prst="rect">
            <a:avLst/>
          </a:prstGeom>
          <a:noFill/>
        </p:spPr>
        <p:txBody>
          <a:bodyPr wrap="square" rtlCol="0">
            <a:spAutoFit/>
          </a:bodyPr>
          <a:lstStyle/>
          <a:p>
            <a:pPr algn="ctr"/>
            <a:r>
              <a:rPr lang="en-GB" b="1" dirty="0">
                <a:latin typeface="Century Gothic" panose="020B0502020202020204" pitchFamily="34" charset="0"/>
              </a:rPr>
              <a:t>WEEK 1 CAMDEN AUTUMN WINTER MENU 2026/27</a:t>
            </a:r>
          </a:p>
        </p:txBody>
      </p:sp>
      <p:sp>
        <p:nvSpPr>
          <p:cNvPr id="5" name="Freeform 23">
            <a:extLst>
              <a:ext uri="{FF2B5EF4-FFF2-40B4-BE49-F238E27FC236}">
                <a16:creationId xmlns:a16="http://schemas.microsoft.com/office/drawing/2014/main" id="{9A0C592F-D0DF-0FD9-8549-483E9E5F26FA}"/>
              </a:ext>
            </a:extLst>
          </p:cNvPr>
          <p:cNvSpPr/>
          <p:nvPr/>
        </p:nvSpPr>
        <p:spPr>
          <a:xfrm flipH="1">
            <a:off x="9352910" y="1489415"/>
            <a:ext cx="201656" cy="316705"/>
          </a:xfrm>
          <a:custGeom>
            <a:avLst/>
            <a:gdLst/>
            <a:ahLst/>
            <a:cxnLst/>
            <a:rect l="l" t="t" r="r" b="b"/>
            <a:pathLst>
              <a:path w="424791" h="647188">
                <a:moveTo>
                  <a:pt x="424791" y="0"/>
                </a:moveTo>
                <a:lnTo>
                  <a:pt x="0" y="0"/>
                </a:lnTo>
                <a:lnTo>
                  <a:pt x="0" y="647189"/>
                </a:lnTo>
                <a:lnTo>
                  <a:pt x="424791" y="647189"/>
                </a:lnTo>
                <a:lnTo>
                  <a:pt x="424791"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GB"/>
          </a:p>
        </p:txBody>
      </p:sp>
      <p:grpSp>
        <p:nvGrpSpPr>
          <p:cNvPr id="6" name="Group 7">
            <a:extLst>
              <a:ext uri="{FF2B5EF4-FFF2-40B4-BE49-F238E27FC236}">
                <a16:creationId xmlns:a16="http://schemas.microsoft.com/office/drawing/2014/main" id="{2805264B-58F9-965A-242A-FE595BEB01BA}"/>
              </a:ext>
            </a:extLst>
          </p:cNvPr>
          <p:cNvGrpSpPr/>
          <p:nvPr/>
        </p:nvGrpSpPr>
        <p:grpSpPr>
          <a:xfrm>
            <a:off x="9312557" y="2992334"/>
            <a:ext cx="259528" cy="242212"/>
            <a:chOff x="0" y="0"/>
            <a:chExt cx="3741232" cy="3821539"/>
          </a:xfrm>
        </p:grpSpPr>
        <p:sp>
          <p:nvSpPr>
            <p:cNvPr id="7" name="Freeform 8">
              <a:extLst>
                <a:ext uri="{FF2B5EF4-FFF2-40B4-BE49-F238E27FC236}">
                  <a16:creationId xmlns:a16="http://schemas.microsoft.com/office/drawing/2014/main" id="{92DB8B4A-BD4C-FBED-9176-D4AA92734A7C}"/>
                </a:ext>
              </a:extLst>
            </p:cNvPr>
            <p:cNvSpPr/>
            <p:nvPr/>
          </p:nvSpPr>
          <p:spPr>
            <a:xfrm>
              <a:off x="608333" y="853829"/>
              <a:ext cx="3132899" cy="2967710"/>
            </a:xfrm>
            <a:custGeom>
              <a:avLst/>
              <a:gdLst/>
              <a:ahLst/>
              <a:cxnLst/>
              <a:rect l="l" t="t" r="r" b="b"/>
              <a:pathLst>
                <a:path w="3132899" h="2967710">
                  <a:moveTo>
                    <a:pt x="0" y="0"/>
                  </a:moveTo>
                  <a:lnTo>
                    <a:pt x="3132899" y="0"/>
                  </a:lnTo>
                  <a:lnTo>
                    <a:pt x="3132899" y="2967710"/>
                  </a:lnTo>
                  <a:lnTo>
                    <a:pt x="0" y="2967710"/>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GB"/>
            </a:p>
          </p:txBody>
        </p:sp>
        <p:sp>
          <p:nvSpPr>
            <p:cNvPr id="8" name="Freeform 9">
              <a:extLst>
                <a:ext uri="{FF2B5EF4-FFF2-40B4-BE49-F238E27FC236}">
                  <a16:creationId xmlns:a16="http://schemas.microsoft.com/office/drawing/2014/main" id="{A0729CC0-9840-5B0D-0EA4-3523C359721F}"/>
                </a:ext>
              </a:extLst>
            </p:cNvPr>
            <p:cNvSpPr/>
            <p:nvPr/>
          </p:nvSpPr>
          <p:spPr>
            <a:xfrm rot="10078272">
              <a:off x="621769" y="184916"/>
              <a:ext cx="1971350" cy="1867406"/>
            </a:xfrm>
            <a:custGeom>
              <a:avLst/>
              <a:gdLst/>
              <a:ahLst/>
              <a:cxnLst/>
              <a:rect l="l" t="t" r="r" b="b"/>
              <a:pathLst>
                <a:path w="1971350" h="1867406">
                  <a:moveTo>
                    <a:pt x="0" y="0"/>
                  </a:moveTo>
                  <a:lnTo>
                    <a:pt x="1971350" y="0"/>
                  </a:lnTo>
                  <a:lnTo>
                    <a:pt x="1971350" y="1867406"/>
                  </a:lnTo>
                  <a:lnTo>
                    <a:pt x="0" y="1867406"/>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endParaRPr lang="en-GB"/>
            </a:p>
          </p:txBody>
        </p:sp>
        <p:grpSp>
          <p:nvGrpSpPr>
            <p:cNvPr id="9" name="Group 10">
              <a:extLst>
                <a:ext uri="{FF2B5EF4-FFF2-40B4-BE49-F238E27FC236}">
                  <a16:creationId xmlns:a16="http://schemas.microsoft.com/office/drawing/2014/main" id="{96BF7C6D-EB9C-D061-B0E5-379B8EE121E9}"/>
                </a:ext>
              </a:extLst>
            </p:cNvPr>
            <p:cNvGrpSpPr/>
            <p:nvPr/>
          </p:nvGrpSpPr>
          <p:grpSpPr>
            <a:xfrm>
              <a:off x="0" y="1810741"/>
              <a:ext cx="852996" cy="852996"/>
              <a:chOff x="0" y="0"/>
              <a:chExt cx="812800" cy="812800"/>
            </a:xfrm>
          </p:grpSpPr>
          <p:sp>
            <p:nvSpPr>
              <p:cNvPr id="13" name="Freeform 11">
                <a:extLst>
                  <a:ext uri="{FF2B5EF4-FFF2-40B4-BE49-F238E27FC236}">
                    <a16:creationId xmlns:a16="http://schemas.microsoft.com/office/drawing/2014/main" id="{A5C45E01-1781-FE34-F04F-7D1A193236E1}"/>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744A03"/>
              </a:solidFill>
            </p:spPr>
            <p:txBody>
              <a:bodyPr/>
              <a:lstStyle/>
              <a:p>
                <a:endParaRPr lang="en-GB"/>
              </a:p>
            </p:txBody>
          </p:sp>
          <p:sp>
            <p:nvSpPr>
              <p:cNvPr id="14" name="TextBox 12">
                <a:extLst>
                  <a:ext uri="{FF2B5EF4-FFF2-40B4-BE49-F238E27FC236}">
                    <a16:creationId xmlns:a16="http://schemas.microsoft.com/office/drawing/2014/main" id="{D35C276F-AA7E-AD0C-5B1D-15FD22B6FF61}"/>
                  </a:ext>
                </a:extLst>
              </p:cNvPr>
              <p:cNvSpPr txBox="1"/>
              <p:nvPr/>
            </p:nvSpPr>
            <p:spPr>
              <a:xfrm>
                <a:off x="76200" y="47625"/>
                <a:ext cx="660400" cy="688975"/>
              </a:xfrm>
              <a:prstGeom prst="rect">
                <a:avLst/>
              </a:prstGeom>
            </p:spPr>
            <p:txBody>
              <a:bodyPr lIns="50800" tIns="50800" rIns="50800" bIns="50800" rtlCol="0" anchor="ctr"/>
              <a:lstStyle/>
              <a:p>
                <a:pPr algn="ctr">
                  <a:lnSpc>
                    <a:spcPts val="1960"/>
                  </a:lnSpc>
                </a:pPr>
                <a:endParaRPr/>
              </a:p>
            </p:txBody>
          </p:sp>
        </p:grpSp>
        <p:grpSp>
          <p:nvGrpSpPr>
            <p:cNvPr id="10" name="Group 13">
              <a:extLst>
                <a:ext uri="{FF2B5EF4-FFF2-40B4-BE49-F238E27FC236}">
                  <a16:creationId xmlns:a16="http://schemas.microsoft.com/office/drawing/2014/main" id="{FFC6FA75-A3B8-06BA-9EEC-246C167F2BBA}"/>
                </a:ext>
              </a:extLst>
            </p:cNvPr>
            <p:cNvGrpSpPr/>
            <p:nvPr/>
          </p:nvGrpSpPr>
          <p:grpSpPr>
            <a:xfrm>
              <a:off x="2570638" y="270521"/>
              <a:ext cx="583309" cy="583309"/>
              <a:chOff x="0" y="0"/>
              <a:chExt cx="812800" cy="812800"/>
            </a:xfrm>
          </p:grpSpPr>
          <p:sp>
            <p:nvSpPr>
              <p:cNvPr id="11" name="Freeform 14">
                <a:extLst>
                  <a:ext uri="{FF2B5EF4-FFF2-40B4-BE49-F238E27FC236}">
                    <a16:creationId xmlns:a16="http://schemas.microsoft.com/office/drawing/2014/main" id="{B15EB43C-1E36-0020-3637-E75D302D0621}"/>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E6721F"/>
              </a:solidFill>
            </p:spPr>
            <p:txBody>
              <a:bodyPr/>
              <a:lstStyle/>
              <a:p>
                <a:endParaRPr lang="en-GB"/>
              </a:p>
            </p:txBody>
          </p:sp>
          <p:sp>
            <p:nvSpPr>
              <p:cNvPr id="12" name="TextBox 15">
                <a:extLst>
                  <a:ext uri="{FF2B5EF4-FFF2-40B4-BE49-F238E27FC236}">
                    <a16:creationId xmlns:a16="http://schemas.microsoft.com/office/drawing/2014/main" id="{707A5DDB-B50D-1F6D-00A3-C7A43B94EF36}"/>
                  </a:ext>
                </a:extLst>
              </p:cNvPr>
              <p:cNvSpPr txBox="1"/>
              <p:nvPr/>
            </p:nvSpPr>
            <p:spPr>
              <a:xfrm>
                <a:off x="76200" y="47625"/>
                <a:ext cx="660400" cy="688975"/>
              </a:xfrm>
              <a:prstGeom prst="rect">
                <a:avLst/>
              </a:prstGeom>
            </p:spPr>
            <p:txBody>
              <a:bodyPr lIns="50800" tIns="50800" rIns="50800" bIns="50800" rtlCol="0" anchor="ctr"/>
              <a:lstStyle/>
              <a:p>
                <a:pPr algn="ctr">
                  <a:lnSpc>
                    <a:spcPts val="1960"/>
                  </a:lnSpc>
                </a:pPr>
                <a:endParaRPr/>
              </a:p>
            </p:txBody>
          </p:sp>
        </p:grpSp>
      </p:grpSp>
      <p:sp>
        <p:nvSpPr>
          <p:cNvPr id="15" name="TextBox 14">
            <a:extLst>
              <a:ext uri="{FF2B5EF4-FFF2-40B4-BE49-F238E27FC236}">
                <a16:creationId xmlns:a16="http://schemas.microsoft.com/office/drawing/2014/main" id="{7647A624-3E2A-3BA0-794B-C54A77D4DD0F}"/>
              </a:ext>
            </a:extLst>
          </p:cNvPr>
          <p:cNvSpPr txBox="1"/>
          <p:nvPr/>
        </p:nvSpPr>
        <p:spPr>
          <a:xfrm>
            <a:off x="9158493" y="3210373"/>
            <a:ext cx="596695" cy="438582"/>
          </a:xfrm>
          <a:prstGeom prst="rect">
            <a:avLst/>
          </a:prstGeom>
          <a:noFill/>
        </p:spPr>
        <p:txBody>
          <a:bodyPr wrap="square" rtlCol="0">
            <a:spAutoFit/>
          </a:bodyPr>
          <a:lstStyle/>
          <a:p>
            <a:pPr algn="ctr"/>
            <a:r>
              <a:rPr lang="en-GB" sz="750" dirty="0">
                <a:latin typeface="Century Gothic" panose="020B0502020202020204" pitchFamily="34" charset="0"/>
              </a:rPr>
              <a:t>Added plant protein</a:t>
            </a:r>
            <a:endParaRPr lang="en-GB" sz="750" b="1" dirty="0">
              <a:latin typeface="Century Gothic" panose="020B0502020202020204" pitchFamily="34" charset="0"/>
            </a:endParaRPr>
          </a:p>
        </p:txBody>
      </p:sp>
      <p:sp>
        <p:nvSpPr>
          <p:cNvPr id="16" name="TextBox 15">
            <a:extLst>
              <a:ext uri="{FF2B5EF4-FFF2-40B4-BE49-F238E27FC236}">
                <a16:creationId xmlns:a16="http://schemas.microsoft.com/office/drawing/2014/main" id="{35CD0F4E-579D-1CEE-C3AF-70B9E4398EEF}"/>
              </a:ext>
            </a:extLst>
          </p:cNvPr>
          <p:cNvSpPr txBox="1"/>
          <p:nvPr/>
        </p:nvSpPr>
        <p:spPr>
          <a:xfrm>
            <a:off x="9108692" y="2308670"/>
            <a:ext cx="685487" cy="669414"/>
          </a:xfrm>
          <a:prstGeom prst="rect">
            <a:avLst/>
          </a:prstGeom>
          <a:noFill/>
        </p:spPr>
        <p:txBody>
          <a:bodyPr wrap="square" rtlCol="0">
            <a:spAutoFit/>
          </a:bodyPr>
          <a:lstStyle/>
          <a:p>
            <a:pPr algn="ctr"/>
            <a:r>
              <a:rPr lang="en-GB" sz="750" dirty="0">
                <a:latin typeface="Century Gothic" panose="020B0502020202020204" pitchFamily="34" charset="0"/>
              </a:rPr>
              <a:t>Plant-based and Planet Friendly</a:t>
            </a:r>
          </a:p>
        </p:txBody>
      </p:sp>
      <p:pic>
        <p:nvPicPr>
          <p:cNvPr id="17" name="Picture 16" descr="A picture containing shape&#10;&#10;Description automatically generated">
            <a:extLst>
              <a:ext uri="{FF2B5EF4-FFF2-40B4-BE49-F238E27FC236}">
                <a16:creationId xmlns:a16="http://schemas.microsoft.com/office/drawing/2014/main" id="{B469FA89-AC6C-8ED2-AF46-AEF22B39579B}"/>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rot="20679192">
            <a:off x="9295823" y="3676328"/>
            <a:ext cx="292997" cy="253402"/>
          </a:xfrm>
          <a:prstGeom prst="rect">
            <a:avLst/>
          </a:prstGeom>
        </p:spPr>
      </p:pic>
      <p:sp>
        <p:nvSpPr>
          <p:cNvPr id="18" name="TextBox 17">
            <a:extLst>
              <a:ext uri="{FF2B5EF4-FFF2-40B4-BE49-F238E27FC236}">
                <a16:creationId xmlns:a16="http://schemas.microsoft.com/office/drawing/2014/main" id="{51286E2F-F8C3-4746-BE67-EE19F219C695}"/>
              </a:ext>
            </a:extLst>
          </p:cNvPr>
          <p:cNvSpPr txBox="1"/>
          <p:nvPr/>
        </p:nvSpPr>
        <p:spPr>
          <a:xfrm>
            <a:off x="9177164" y="3921458"/>
            <a:ext cx="596695" cy="323165"/>
          </a:xfrm>
          <a:prstGeom prst="rect">
            <a:avLst/>
          </a:prstGeom>
          <a:noFill/>
        </p:spPr>
        <p:txBody>
          <a:bodyPr wrap="square" rtlCol="0">
            <a:spAutoFit/>
          </a:bodyPr>
          <a:lstStyle/>
          <a:p>
            <a:pPr algn="ctr"/>
            <a:r>
              <a:rPr lang="en-GB" sz="750" dirty="0">
                <a:latin typeface="Century Gothic" panose="020B0502020202020204" pitchFamily="34" charset="0"/>
              </a:rPr>
              <a:t>Chef’s Special</a:t>
            </a:r>
            <a:endParaRPr lang="en-GB" sz="750" b="1" dirty="0">
              <a:latin typeface="Century Gothic" panose="020B0502020202020204" pitchFamily="34" charset="0"/>
            </a:endParaRPr>
          </a:p>
        </p:txBody>
      </p:sp>
      <p:sp>
        <p:nvSpPr>
          <p:cNvPr id="19" name="Freeform 44">
            <a:extLst>
              <a:ext uri="{FF2B5EF4-FFF2-40B4-BE49-F238E27FC236}">
                <a16:creationId xmlns:a16="http://schemas.microsoft.com/office/drawing/2014/main" id="{C4E0667A-773A-72A9-27FD-1A8DD583BC0E}"/>
              </a:ext>
            </a:extLst>
          </p:cNvPr>
          <p:cNvSpPr/>
          <p:nvPr/>
        </p:nvSpPr>
        <p:spPr>
          <a:xfrm>
            <a:off x="9320440" y="2107943"/>
            <a:ext cx="259528" cy="204466"/>
          </a:xfrm>
          <a:prstGeom prst="rect">
            <a:avLst/>
          </a:prstGeom>
          <a:blipFill>
            <a:blip r:embed="rId10">
              <a:extLst>
                <a:ext uri="{96DAC541-7B7A-43D3-8B79-37D633B846F1}">
                  <asvg:svgBlip xmlns:asvg="http://schemas.microsoft.com/office/drawing/2016/SVG/main" r:embed="rId11"/>
                </a:ext>
              </a:extLst>
            </a:blip>
            <a:stretch>
              <a:fillRect/>
            </a:stretch>
          </a:blipFill>
        </p:spPr>
        <p:txBody>
          <a:bodyPr/>
          <a:lstStyle/>
          <a:p>
            <a:endParaRPr lang="en-GB"/>
          </a:p>
        </p:txBody>
      </p:sp>
      <p:sp>
        <p:nvSpPr>
          <p:cNvPr id="20" name="TextBox 19">
            <a:extLst>
              <a:ext uri="{FF2B5EF4-FFF2-40B4-BE49-F238E27FC236}">
                <a16:creationId xmlns:a16="http://schemas.microsoft.com/office/drawing/2014/main" id="{5F8A1C4E-D9BA-D0DD-4FA1-83019ED040DB}"/>
              </a:ext>
            </a:extLst>
          </p:cNvPr>
          <p:cNvSpPr txBox="1"/>
          <p:nvPr/>
        </p:nvSpPr>
        <p:spPr>
          <a:xfrm>
            <a:off x="9040306" y="1793854"/>
            <a:ext cx="804249" cy="323165"/>
          </a:xfrm>
          <a:prstGeom prst="rect">
            <a:avLst/>
          </a:prstGeom>
          <a:noFill/>
        </p:spPr>
        <p:txBody>
          <a:bodyPr wrap="square" rtlCol="0">
            <a:spAutoFit/>
          </a:bodyPr>
          <a:lstStyle/>
          <a:p>
            <a:pPr algn="ctr"/>
            <a:r>
              <a:rPr lang="en-GB" sz="750" dirty="0">
                <a:latin typeface="Century Gothic" panose="020B0502020202020204" pitchFamily="34" charset="0"/>
              </a:rPr>
              <a:t>Whole </a:t>
            </a:r>
          </a:p>
          <a:p>
            <a:pPr algn="ctr"/>
            <a:r>
              <a:rPr lang="en-GB" sz="750" dirty="0">
                <a:latin typeface="Century Gothic" panose="020B0502020202020204" pitchFamily="34" charset="0"/>
              </a:rPr>
              <a:t>grain</a:t>
            </a:r>
          </a:p>
        </p:txBody>
      </p:sp>
      <p:pic>
        <p:nvPicPr>
          <p:cNvPr id="21" name="Picture 20" descr="A group of tractors with different colors&#10;&#10;Description automatically generated">
            <a:extLst>
              <a:ext uri="{FF2B5EF4-FFF2-40B4-BE49-F238E27FC236}">
                <a16:creationId xmlns:a16="http://schemas.microsoft.com/office/drawing/2014/main" id="{8F180BFF-0D62-D699-9557-A916987E8067}"/>
              </a:ext>
            </a:extLst>
          </p:cNvPr>
          <p:cNvPicPr>
            <a:picLocks noChangeAspect="1"/>
          </p:cNvPicPr>
          <p:nvPr/>
        </p:nvPicPr>
        <p:blipFill rotWithShape="1">
          <a:blip r:embed="rId12">
            <a:clrChange>
              <a:clrFrom>
                <a:srgbClr val="FFFFFF"/>
              </a:clrFrom>
              <a:clrTo>
                <a:srgbClr val="FFFFFF">
                  <a:alpha val="0"/>
                </a:srgbClr>
              </a:clrTo>
            </a:clrChange>
            <a:extLst>
              <a:ext uri="{BEBA8EAE-BF5A-486C-A8C5-ECC9F3942E4B}">
                <a14:imgProps xmlns:a14="http://schemas.microsoft.com/office/drawing/2010/main">
                  <a14:imgLayer r:embed="rId13">
                    <a14:imgEffect>
                      <a14:brightnessContrast bright="20000" contrast="-40000"/>
                    </a14:imgEffect>
                  </a14:imgLayer>
                </a14:imgProps>
              </a:ext>
            </a:extLst>
          </a:blip>
          <a:srcRect l="66176" t="48941"/>
          <a:stretch/>
        </p:blipFill>
        <p:spPr>
          <a:xfrm flipH="1">
            <a:off x="9303511" y="4293910"/>
            <a:ext cx="326534" cy="275784"/>
          </a:xfrm>
          <a:prstGeom prst="rect">
            <a:avLst/>
          </a:prstGeom>
        </p:spPr>
      </p:pic>
      <p:sp>
        <p:nvSpPr>
          <p:cNvPr id="22" name="TextBox 21">
            <a:extLst>
              <a:ext uri="{FF2B5EF4-FFF2-40B4-BE49-F238E27FC236}">
                <a16:creationId xmlns:a16="http://schemas.microsoft.com/office/drawing/2014/main" id="{5E79C60E-07FB-9B6A-30CD-8727E26DF261}"/>
              </a:ext>
            </a:extLst>
          </p:cNvPr>
          <p:cNvSpPr txBox="1"/>
          <p:nvPr/>
        </p:nvSpPr>
        <p:spPr>
          <a:xfrm>
            <a:off x="9133181" y="4578977"/>
            <a:ext cx="664823" cy="553998"/>
          </a:xfrm>
          <a:prstGeom prst="rect">
            <a:avLst/>
          </a:prstGeom>
          <a:noFill/>
        </p:spPr>
        <p:txBody>
          <a:bodyPr wrap="square" rtlCol="0">
            <a:spAutoFit/>
          </a:bodyPr>
          <a:lstStyle/>
          <a:p>
            <a:pPr algn="ctr"/>
            <a:r>
              <a:rPr lang="en-GB" sz="750" dirty="0">
                <a:latin typeface="Century Gothic" panose="020B0502020202020204" pitchFamily="34" charset="0"/>
              </a:rPr>
              <a:t>Local </a:t>
            </a:r>
          </a:p>
          <a:p>
            <a:pPr algn="ctr"/>
            <a:r>
              <a:rPr lang="en-GB" sz="750" dirty="0">
                <a:latin typeface="Century Gothic" panose="020B0502020202020204" pitchFamily="34" charset="0"/>
              </a:rPr>
              <a:t>Red Tractor</a:t>
            </a:r>
          </a:p>
          <a:p>
            <a:pPr algn="ctr"/>
            <a:r>
              <a:rPr lang="en-GB" sz="750" dirty="0">
                <a:latin typeface="Century Gothic" panose="020B0502020202020204" pitchFamily="34" charset="0"/>
              </a:rPr>
              <a:t>Meat</a:t>
            </a:r>
          </a:p>
        </p:txBody>
      </p:sp>
      <p:pic>
        <p:nvPicPr>
          <p:cNvPr id="23" name="Picture 22" descr="A yellow sun with triangles&#10;&#10;Description automatically generated">
            <a:extLst>
              <a:ext uri="{FF2B5EF4-FFF2-40B4-BE49-F238E27FC236}">
                <a16:creationId xmlns:a16="http://schemas.microsoft.com/office/drawing/2014/main" id="{175542DA-28F6-D8C6-834F-5F00AA1047F4}"/>
              </a:ext>
            </a:extLst>
          </p:cNvPr>
          <p:cNvPicPr>
            <a:picLocks noChangeAspect="1"/>
          </p:cNvPicPr>
          <p:nvPr/>
        </p:nvPicPr>
        <p:blipFill>
          <a:blip r:embed="rId14"/>
          <a:stretch>
            <a:fillRect/>
          </a:stretch>
        </p:blipFill>
        <p:spPr>
          <a:xfrm>
            <a:off x="9336173" y="5155413"/>
            <a:ext cx="258267" cy="228769"/>
          </a:xfrm>
          <a:prstGeom prst="rect">
            <a:avLst/>
          </a:prstGeom>
        </p:spPr>
      </p:pic>
      <p:sp>
        <p:nvSpPr>
          <p:cNvPr id="24" name="TextBox 23">
            <a:extLst>
              <a:ext uri="{FF2B5EF4-FFF2-40B4-BE49-F238E27FC236}">
                <a16:creationId xmlns:a16="http://schemas.microsoft.com/office/drawing/2014/main" id="{65504D82-445C-9D9C-9D28-B82E983869B4}"/>
              </a:ext>
            </a:extLst>
          </p:cNvPr>
          <p:cNvSpPr txBox="1"/>
          <p:nvPr/>
        </p:nvSpPr>
        <p:spPr>
          <a:xfrm>
            <a:off x="9124428" y="5387567"/>
            <a:ext cx="664823" cy="553998"/>
          </a:xfrm>
          <a:prstGeom prst="rect">
            <a:avLst/>
          </a:prstGeom>
          <a:noFill/>
        </p:spPr>
        <p:txBody>
          <a:bodyPr wrap="square" rtlCol="0">
            <a:spAutoFit/>
          </a:bodyPr>
          <a:lstStyle/>
          <a:p>
            <a:pPr algn="ctr"/>
            <a:r>
              <a:rPr lang="en-GB" sz="750" dirty="0">
                <a:latin typeface="Century Gothic" panose="020B0502020202020204" pitchFamily="34" charset="0"/>
              </a:rPr>
              <a:t>Local, Seasonal Fruit &amp; Veg</a:t>
            </a:r>
          </a:p>
        </p:txBody>
      </p:sp>
      <p:sp>
        <p:nvSpPr>
          <p:cNvPr id="26" name="TextBox 25">
            <a:extLst>
              <a:ext uri="{FF2B5EF4-FFF2-40B4-BE49-F238E27FC236}">
                <a16:creationId xmlns:a16="http://schemas.microsoft.com/office/drawing/2014/main" id="{538E794D-9826-6D55-6C01-B587CD106607}"/>
              </a:ext>
            </a:extLst>
          </p:cNvPr>
          <p:cNvSpPr txBox="1"/>
          <p:nvPr/>
        </p:nvSpPr>
        <p:spPr>
          <a:xfrm>
            <a:off x="7081520" y="5991436"/>
            <a:ext cx="2713425" cy="207749"/>
          </a:xfrm>
          <a:prstGeom prst="rect">
            <a:avLst/>
          </a:prstGeom>
          <a:noFill/>
        </p:spPr>
        <p:txBody>
          <a:bodyPr wrap="square">
            <a:spAutoFit/>
          </a:bodyPr>
          <a:lstStyle/>
          <a:p>
            <a:pPr lvl="0">
              <a:defRPr/>
            </a:pPr>
            <a:r>
              <a:rPr kumimoji="0" lang="en-GB" sz="75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(V) Vegetarian (VE) </a:t>
            </a:r>
            <a:r>
              <a:rPr kumimoji="0" lang="en-GB" sz="750" b="0" i="0" u="none" strike="noStrike" kern="1200" cap="none" spc="0" normalizeH="0" baseline="0" noProof="0" dirty="0">
                <a:ln>
                  <a:noFill/>
                </a:ln>
                <a:solidFill>
                  <a:prstClr val="black"/>
                </a:solidFill>
                <a:effectLst/>
                <a:uLnTx/>
                <a:uFillTx/>
                <a:latin typeface="Century Gothic" panose="020B0502020202020204" pitchFamily="34" charset="0"/>
              </a:rPr>
              <a:t>P</a:t>
            </a:r>
            <a:r>
              <a:rPr lang="en-GB" sz="750" dirty="0">
                <a:latin typeface="Century Gothic" panose="020B0502020202020204" pitchFamily="34" charset="0"/>
              </a:rPr>
              <a:t>lant-based and Planet Friendly </a:t>
            </a:r>
            <a:endParaRPr kumimoji="0" lang="en-GB" sz="750" b="0" i="0" u="none" strike="noStrike" kern="1200" cap="none" spc="0" normalizeH="0" baseline="0" noProof="0" dirty="0">
              <a:ln>
                <a:noFill/>
              </a:ln>
              <a:solidFill>
                <a:prstClr val="black"/>
              </a:solidFill>
              <a:effectLst/>
              <a:uLnTx/>
              <a:uFillTx/>
              <a:latin typeface="Century Gothic" panose="020B0502020202020204" pitchFamily="34" charset="0"/>
            </a:endParaRPr>
          </a:p>
        </p:txBody>
      </p:sp>
      <p:sp>
        <p:nvSpPr>
          <p:cNvPr id="29" name="TextBox 28">
            <a:extLst>
              <a:ext uri="{FF2B5EF4-FFF2-40B4-BE49-F238E27FC236}">
                <a16:creationId xmlns:a16="http://schemas.microsoft.com/office/drawing/2014/main" id="{B0A61512-D32D-37CE-53DF-1D86B9BC90F3}"/>
              </a:ext>
            </a:extLst>
          </p:cNvPr>
          <p:cNvSpPr txBox="1"/>
          <p:nvPr/>
        </p:nvSpPr>
        <p:spPr>
          <a:xfrm>
            <a:off x="176212" y="6153899"/>
            <a:ext cx="9553575" cy="992579"/>
          </a:xfrm>
          <a:prstGeom prst="rect">
            <a:avLst/>
          </a:prstGeom>
          <a:noFill/>
        </p:spPr>
        <p:txBody>
          <a:bodyPr wrap="square" rtlCol="0">
            <a:spAutoFit/>
          </a:bodyPr>
          <a:lstStyle/>
          <a:p>
            <a:pPr algn="ctr"/>
            <a:endParaRPr lang="en-GB" sz="800" b="1" dirty="0">
              <a:solidFill>
                <a:srgbClr val="006662"/>
              </a:solidFill>
              <a:latin typeface="Century Gothic" panose="020B0502020202020204" pitchFamily="34" charset="0"/>
            </a:endParaRPr>
          </a:p>
          <a:p>
            <a:pPr algn="ctr"/>
            <a:endParaRPr lang="en-GB" sz="500" dirty="0">
              <a:solidFill>
                <a:srgbClr val="006662"/>
              </a:solidFill>
              <a:latin typeface="Century Gothic" panose="020B0502020202020204" pitchFamily="34" charset="0"/>
            </a:endParaRPr>
          </a:p>
          <a:p>
            <a:pPr algn="ctr"/>
            <a:r>
              <a:rPr lang="en-GB" sz="800" dirty="0">
                <a:solidFill>
                  <a:srgbClr val="006662"/>
                </a:solidFill>
                <a:latin typeface="Century Gothic" panose="020B0502020202020204" pitchFamily="34" charset="0"/>
              </a:rPr>
              <a:t>If you would like to know about particular allergens in foods, please ask a member of the catering team for information. If your child has a school lunch and has a food allergy or intolerance you will be asked to complete a form to ensure we have the necessary information to cater for your child. We use a large variety of ingredients in the preparation of our meals and due to the nature of our kitchens it is not possible to completely remove the risk of allergen cross contact.  </a:t>
            </a:r>
          </a:p>
          <a:p>
            <a:r>
              <a:rPr lang="en-GB" sz="1050" b="1" dirty="0">
                <a:latin typeface="Century Gothic" panose="020B0502020202020204" pitchFamily="34" charset="0"/>
              </a:rPr>
              <a:t> </a:t>
            </a:r>
          </a:p>
          <a:p>
            <a:endParaRPr lang="en-GB" sz="1100" b="1" dirty="0">
              <a:latin typeface="Century Gothic" panose="020B0502020202020204" pitchFamily="34" charset="0"/>
            </a:endParaRPr>
          </a:p>
        </p:txBody>
      </p:sp>
      <p:sp>
        <p:nvSpPr>
          <p:cNvPr id="30" name="TextBox 29">
            <a:extLst>
              <a:ext uri="{FF2B5EF4-FFF2-40B4-BE49-F238E27FC236}">
                <a16:creationId xmlns:a16="http://schemas.microsoft.com/office/drawing/2014/main" id="{2D7D05C0-7812-DDC1-EEA4-D7FBD15B5F83}"/>
              </a:ext>
            </a:extLst>
          </p:cNvPr>
          <p:cNvSpPr txBox="1"/>
          <p:nvPr/>
        </p:nvSpPr>
        <p:spPr>
          <a:xfrm>
            <a:off x="1397143" y="5934156"/>
            <a:ext cx="5249190" cy="307777"/>
          </a:xfrm>
          <a:prstGeom prst="rect">
            <a:avLst/>
          </a:prstGeom>
          <a:noFill/>
        </p:spPr>
        <p:txBody>
          <a:bodyPr wrap="square">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GB" sz="7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Freshly cooked jacket potatoes with a choice of fillings (V/VE) </a:t>
            </a:r>
            <a:r>
              <a:rPr kumimoji="0" lang="en-GB" sz="70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  A choice of flavoured breads freshly baked on site daily (VE) - </a:t>
            </a:r>
            <a:r>
              <a:rPr kumimoji="0" lang="en-GB" sz="7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Daily salad selection (V/VE) – Fresh Fruit (VE) – Natural Yoghurt (V/VE) - Drinking Milk (V/VE)</a:t>
            </a:r>
          </a:p>
        </p:txBody>
      </p:sp>
      <p:pic>
        <p:nvPicPr>
          <p:cNvPr id="37" name="Picture 36" descr="A group of tractors with different colors&#10;&#10;Description automatically generated">
            <a:extLst>
              <a:ext uri="{FF2B5EF4-FFF2-40B4-BE49-F238E27FC236}">
                <a16:creationId xmlns:a16="http://schemas.microsoft.com/office/drawing/2014/main" id="{DE06650F-282A-0D32-9175-9691C2D7E34E}"/>
              </a:ext>
            </a:extLst>
          </p:cNvPr>
          <p:cNvPicPr>
            <a:picLocks noChangeAspect="1"/>
          </p:cNvPicPr>
          <p:nvPr/>
        </p:nvPicPr>
        <p:blipFill rotWithShape="1">
          <a:blip r:embed="rId12">
            <a:clrChange>
              <a:clrFrom>
                <a:srgbClr val="FFFFFF"/>
              </a:clrFrom>
              <a:clrTo>
                <a:srgbClr val="FFFFFF">
                  <a:alpha val="0"/>
                </a:srgbClr>
              </a:clrTo>
            </a:clrChange>
            <a:extLst>
              <a:ext uri="{BEBA8EAE-BF5A-486C-A8C5-ECC9F3942E4B}">
                <a14:imgProps xmlns:a14="http://schemas.microsoft.com/office/drawing/2010/main">
                  <a14:imgLayer r:embed="rId13">
                    <a14:imgEffect>
                      <a14:brightnessContrast bright="20000" contrast="-40000"/>
                    </a14:imgEffect>
                  </a14:imgLayer>
                </a14:imgProps>
              </a:ext>
            </a:extLst>
          </a:blip>
          <a:srcRect l="66176" t="48941"/>
          <a:stretch/>
        </p:blipFill>
        <p:spPr>
          <a:xfrm flipH="1">
            <a:off x="3211746" y="2576557"/>
            <a:ext cx="248019" cy="209472"/>
          </a:xfrm>
          <a:prstGeom prst="rect">
            <a:avLst/>
          </a:prstGeom>
        </p:spPr>
      </p:pic>
      <p:pic>
        <p:nvPicPr>
          <p:cNvPr id="74" name="Picture 73" descr="A yellow sun with triangles&#10;&#10;Description automatically generated">
            <a:extLst>
              <a:ext uri="{FF2B5EF4-FFF2-40B4-BE49-F238E27FC236}">
                <a16:creationId xmlns:a16="http://schemas.microsoft.com/office/drawing/2014/main" id="{DE5C6F1F-E549-B2D7-39D1-1CC3D9C855F9}"/>
              </a:ext>
            </a:extLst>
          </p:cNvPr>
          <p:cNvPicPr>
            <a:picLocks noChangeAspect="1"/>
          </p:cNvPicPr>
          <p:nvPr/>
        </p:nvPicPr>
        <p:blipFill>
          <a:blip r:embed="rId14"/>
          <a:stretch>
            <a:fillRect/>
          </a:stretch>
        </p:blipFill>
        <p:spPr>
          <a:xfrm>
            <a:off x="2784604" y="3278328"/>
            <a:ext cx="164618" cy="145816"/>
          </a:xfrm>
          <a:prstGeom prst="rect">
            <a:avLst/>
          </a:prstGeom>
        </p:spPr>
      </p:pic>
      <p:pic>
        <p:nvPicPr>
          <p:cNvPr id="76" name="Picture 75" descr="A yellow sun with triangles&#10;&#10;Description automatically generated">
            <a:extLst>
              <a:ext uri="{FF2B5EF4-FFF2-40B4-BE49-F238E27FC236}">
                <a16:creationId xmlns:a16="http://schemas.microsoft.com/office/drawing/2014/main" id="{28CFED1C-6945-92CE-BF02-DE2E4597BE95}"/>
              </a:ext>
            </a:extLst>
          </p:cNvPr>
          <p:cNvPicPr>
            <a:picLocks noChangeAspect="1"/>
          </p:cNvPicPr>
          <p:nvPr/>
        </p:nvPicPr>
        <p:blipFill>
          <a:blip r:embed="rId14"/>
          <a:stretch>
            <a:fillRect/>
          </a:stretch>
        </p:blipFill>
        <p:spPr>
          <a:xfrm>
            <a:off x="2852308" y="3906270"/>
            <a:ext cx="164618" cy="145816"/>
          </a:xfrm>
          <a:prstGeom prst="rect">
            <a:avLst/>
          </a:prstGeom>
        </p:spPr>
      </p:pic>
      <p:pic>
        <p:nvPicPr>
          <p:cNvPr id="77" name="Picture 76" descr="A yellow sun with triangles&#10;&#10;Description automatically generated">
            <a:extLst>
              <a:ext uri="{FF2B5EF4-FFF2-40B4-BE49-F238E27FC236}">
                <a16:creationId xmlns:a16="http://schemas.microsoft.com/office/drawing/2014/main" id="{E01854B1-B101-0205-C225-A10201307EB9}"/>
              </a:ext>
            </a:extLst>
          </p:cNvPr>
          <p:cNvPicPr>
            <a:picLocks noChangeAspect="1"/>
          </p:cNvPicPr>
          <p:nvPr/>
        </p:nvPicPr>
        <p:blipFill>
          <a:blip r:embed="rId14"/>
          <a:stretch>
            <a:fillRect/>
          </a:stretch>
        </p:blipFill>
        <p:spPr>
          <a:xfrm>
            <a:off x="2813904" y="4071903"/>
            <a:ext cx="164618" cy="145816"/>
          </a:xfrm>
          <a:prstGeom prst="rect">
            <a:avLst/>
          </a:prstGeom>
        </p:spPr>
      </p:pic>
      <p:pic>
        <p:nvPicPr>
          <p:cNvPr id="78" name="Picture 77" descr="A yellow sun with triangles&#10;&#10;Description automatically generated">
            <a:extLst>
              <a:ext uri="{FF2B5EF4-FFF2-40B4-BE49-F238E27FC236}">
                <a16:creationId xmlns:a16="http://schemas.microsoft.com/office/drawing/2014/main" id="{574EA3A0-3A6F-AFD7-28A7-D4C7D731D945}"/>
              </a:ext>
            </a:extLst>
          </p:cNvPr>
          <p:cNvPicPr>
            <a:picLocks noChangeAspect="1"/>
          </p:cNvPicPr>
          <p:nvPr/>
        </p:nvPicPr>
        <p:blipFill>
          <a:blip r:embed="rId14"/>
          <a:stretch>
            <a:fillRect/>
          </a:stretch>
        </p:blipFill>
        <p:spPr>
          <a:xfrm>
            <a:off x="2823831" y="4312165"/>
            <a:ext cx="164618" cy="145816"/>
          </a:xfrm>
          <a:prstGeom prst="rect">
            <a:avLst/>
          </a:prstGeom>
        </p:spPr>
      </p:pic>
      <p:pic>
        <p:nvPicPr>
          <p:cNvPr id="79" name="Picture 78" descr="A yellow sun with triangles&#10;&#10;Description automatically generated">
            <a:extLst>
              <a:ext uri="{FF2B5EF4-FFF2-40B4-BE49-F238E27FC236}">
                <a16:creationId xmlns:a16="http://schemas.microsoft.com/office/drawing/2014/main" id="{2BA7D681-8ACC-6C2B-A3BC-A41CF88CC8D5}"/>
              </a:ext>
            </a:extLst>
          </p:cNvPr>
          <p:cNvPicPr>
            <a:picLocks noChangeAspect="1"/>
          </p:cNvPicPr>
          <p:nvPr/>
        </p:nvPicPr>
        <p:blipFill>
          <a:blip r:embed="rId14"/>
          <a:stretch>
            <a:fillRect/>
          </a:stretch>
        </p:blipFill>
        <p:spPr>
          <a:xfrm>
            <a:off x="2844932" y="4466822"/>
            <a:ext cx="164618" cy="145816"/>
          </a:xfrm>
          <a:prstGeom prst="rect">
            <a:avLst/>
          </a:prstGeom>
        </p:spPr>
      </p:pic>
      <p:pic>
        <p:nvPicPr>
          <p:cNvPr id="80" name="Picture 79" descr="A yellow sun with triangles&#10;&#10;Description automatically generated">
            <a:extLst>
              <a:ext uri="{FF2B5EF4-FFF2-40B4-BE49-F238E27FC236}">
                <a16:creationId xmlns:a16="http://schemas.microsoft.com/office/drawing/2014/main" id="{04C8ECE3-3E42-8609-9EB7-CA4400F6FB32}"/>
              </a:ext>
            </a:extLst>
          </p:cNvPr>
          <p:cNvPicPr>
            <a:picLocks noChangeAspect="1"/>
          </p:cNvPicPr>
          <p:nvPr/>
        </p:nvPicPr>
        <p:blipFill>
          <a:blip r:embed="rId14"/>
          <a:stretch>
            <a:fillRect/>
          </a:stretch>
        </p:blipFill>
        <p:spPr>
          <a:xfrm>
            <a:off x="4374380" y="3324254"/>
            <a:ext cx="164618" cy="145816"/>
          </a:xfrm>
          <a:prstGeom prst="rect">
            <a:avLst/>
          </a:prstGeom>
        </p:spPr>
      </p:pic>
      <p:pic>
        <p:nvPicPr>
          <p:cNvPr id="82" name="Picture 81" descr="A yellow sun with triangles&#10;&#10;Description automatically generated">
            <a:extLst>
              <a:ext uri="{FF2B5EF4-FFF2-40B4-BE49-F238E27FC236}">
                <a16:creationId xmlns:a16="http://schemas.microsoft.com/office/drawing/2014/main" id="{B581DD21-3990-DEB4-74BA-D8A438B57F77}"/>
              </a:ext>
            </a:extLst>
          </p:cNvPr>
          <p:cNvPicPr>
            <a:picLocks noChangeAspect="1"/>
          </p:cNvPicPr>
          <p:nvPr/>
        </p:nvPicPr>
        <p:blipFill>
          <a:blip r:embed="rId14"/>
          <a:stretch>
            <a:fillRect/>
          </a:stretch>
        </p:blipFill>
        <p:spPr>
          <a:xfrm>
            <a:off x="4364849" y="3887689"/>
            <a:ext cx="164618" cy="145816"/>
          </a:xfrm>
          <a:prstGeom prst="rect">
            <a:avLst/>
          </a:prstGeom>
        </p:spPr>
      </p:pic>
      <p:pic>
        <p:nvPicPr>
          <p:cNvPr id="83" name="Picture 82" descr="A yellow sun with triangles&#10;&#10;Description automatically generated">
            <a:extLst>
              <a:ext uri="{FF2B5EF4-FFF2-40B4-BE49-F238E27FC236}">
                <a16:creationId xmlns:a16="http://schemas.microsoft.com/office/drawing/2014/main" id="{3681305D-4774-B2C0-A324-1B7F9BA039E0}"/>
              </a:ext>
            </a:extLst>
          </p:cNvPr>
          <p:cNvPicPr>
            <a:picLocks noChangeAspect="1"/>
          </p:cNvPicPr>
          <p:nvPr/>
        </p:nvPicPr>
        <p:blipFill>
          <a:blip r:embed="rId14"/>
          <a:stretch>
            <a:fillRect/>
          </a:stretch>
        </p:blipFill>
        <p:spPr>
          <a:xfrm>
            <a:off x="4374185" y="4044515"/>
            <a:ext cx="164618" cy="145816"/>
          </a:xfrm>
          <a:prstGeom prst="rect">
            <a:avLst/>
          </a:prstGeom>
        </p:spPr>
      </p:pic>
      <p:pic>
        <p:nvPicPr>
          <p:cNvPr id="84" name="Picture 83" descr="A yellow sun with triangles&#10;&#10;Description automatically generated">
            <a:extLst>
              <a:ext uri="{FF2B5EF4-FFF2-40B4-BE49-F238E27FC236}">
                <a16:creationId xmlns:a16="http://schemas.microsoft.com/office/drawing/2014/main" id="{F2920A4D-54E1-E258-5EFD-75DF33FA54EA}"/>
              </a:ext>
            </a:extLst>
          </p:cNvPr>
          <p:cNvPicPr>
            <a:picLocks noChangeAspect="1"/>
          </p:cNvPicPr>
          <p:nvPr/>
        </p:nvPicPr>
        <p:blipFill>
          <a:blip r:embed="rId14"/>
          <a:stretch>
            <a:fillRect/>
          </a:stretch>
        </p:blipFill>
        <p:spPr>
          <a:xfrm>
            <a:off x="4374185" y="4195228"/>
            <a:ext cx="164618" cy="145816"/>
          </a:xfrm>
          <a:prstGeom prst="rect">
            <a:avLst/>
          </a:prstGeom>
        </p:spPr>
      </p:pic>
      <p:pic>
        <p:nvPicPr>
          <p:cNvPr id="85" name="Picture 84" descr="A yellow sun with triangles&#10;&#10;Description automatically generated">
            <a:extLst>
              <a:ext uri="{FF2B5EF4-FFF2-40B4-BE49-F238E27FC236}">
                <a16:creationId xmlns:a16="http://schemas.microsoft.com/office/drawing/2014/main" id="{1A0704A0-7B90-EDE4-0824-B7DBB54E2099}"/>
              </a:ext>
            </a:extLst>
          </p:cNvPr>
          <p:cNvPicPr>
            <a:picLocks noChangeAspect="1"/>
          </p:cNvPicPr>
          <p:nvPr/>
        </p:nvPicPr>
        <p:blipFill>
          <a:blip r:embed="rId14"/>
          <a:stretch>
            <a:fillRect/>
          </a:stretch>
        </p:blipFill>
        <p:spPr>
          <a:xfrm>
            <a:off x="4364849" y="4354589"/>
            <a:ext cx="164618" cy="145816"/>
          </a:xfrm>
          <a:prstGeom prst="rect">
            <a:avLst/>
          </a:prstGeom>
        </p:spPr>
      </p:pic>
      <p:pic>
        <p:nvPicPr>
          <p:cNvPr id="86" name="Picture 85" descr="A yellow sun with triangles&#10;&#10;Description automatically generated">
            <a:extLst>
              <a:ext uri="{FF2B5EF4-FFF2-40B4-BE49-F238E27FC236}">
                <a16:creationId xmlns:a16="http://schemas.microsoft.com/office/drawing/2014/main" id="{EE37246A-DC74-D84C-3959-AC327FA2E890}"/>
              </a:ext>
            </a:extLst>
          </p:cNvPr>
          <p:cNvPicPr>
            <a:picLocks noChangeAspect="1"/>
          </p:cNvPicPr>
          <p:nvPr/>
        </p:nvPicPr>
        <p:blipFill>
          <a:blip r:embed="rId14"/>
          <a:stretch>
            <a:fillRect/>
          </a:stretch>
        </p:blipFill>
        <p:spPr>
          <a:xfrm>
            <a:off x="5882562" y="3243466"/>
            <a:ext cx="164618" cy="145816"/>
          </a:xfrm>
          <a:prstGeom prst="rect">
            <a:avLst/>
          </a:prstGeom>
        </p:spPr>
      </p:pic>
      <p:pic>
        <p:nvPicPr>
          <p:cNvPr id="87" name="Picture 86" descr="A yellow sun with triangles&#10;&#10;Description automatically generated">
            <a:extLst>
              <a:ext uri="{FF2B5EF4-FFF2-40B4-BE49-F238E27FC236}">
                <a16:creationId xmlns:a16="http://schemas.microsoft.com/office/drawing/2014/main" id="{0D78157B-FAC5-0B64-FF30-E9C0FDCDFC39}"/>
              </a:ext>
            </a:extLst>
          </p:cNvPr>
          <p:cNvPicPr>
            <a:picLocks noChangeAspect="1"/>
          </p:cNvPicPr>
          <p:nvPr/>
        </p:nvPicPr>
        <p:blipFill>
          <a:blip r:embed="rId14"/>
          <a:stretch>
            <a:fillRect/>
          </a:stretch>
        </p:blipFill>
        <p:spPr>
          <a:xfrm>
            <a:off x="5876077" y="3947362"/>
            <a:ext cx="164618" cy="145816"/>
          </a:xfrm>
          <a:prstGeom prst="rect">
            <a:avLst/>
          </a:prstGeom>
        </p:spPr>
      </p:pic>
      <p:pic>
        <p:nvPicPr>
          <p:cNvPr id="88" name="Picture 87" descr="A yellow sun with triangles&#10;&#10;Description automatically generated">
            <a:extLst>
              <a:ext uri="{FF2B5EF4-FFF2-40B4-BE49-F238E27FC236}">
                <a16:creationId xmlns:a16="http://schemas.microsoft.com/office/drawing/2014/main" id="{E03C1A9C-CA79-625B-B4AC-DB23C2633228}"/>
              </a:ext>
            </a:extLst>
          </p:cNvPr>
          <p:cNvPicPr>
            <a:picLocks noChangeAspect="1"/>
          </p:cNvPicPr>
          <p:nvPr/>
        </p:nvPicPr>
        <p:blipFill>
          <a:blip r:embed="rId14"/>
          <a:stretch>
            <a:fillRect/>
          </a:stretch>
        </p:blipFill>
        <p:spPr>
          <a:xfrm>
            <a:off x="5871435" y="4157702"/>
            <a:ext cx="164618" cy="145816"/>
          </a:xfrm>
          <a:prstGeom prst="rect">
            <a:avLst/>
          </a:prstGeom>
        </p:spPr>
      </p:pic>
      <p:pic>
        <p:nvPicPr>
          <p:cNvPr id="89" name="Picture 88" descr="A yellow sun with triangles&#10;&#10;Description automatically generated">
            <a:extLst>
              <a:ext uri="{FF2B5EF4-FFF2-40B4-BE49-F238E27FC236}">
                <a16:creationId xmlns:a16="http://schemas.microsoft.com/office/drawing/2014/main" id="{F65F5BFB-2217-B258-F0D4-87FB9EF68012}"/>
              </a:ext>
            </a:extLst>
          </p:cNvPr>
          <p:cNvPicPr>
            <a:picLocks noChangeAspect="1"/>
          </p:cNvPicPr>
          <p:nvPr/>
        </p:nvPicPr>
        <p:blipFill>
          <a:blip r:embed="rId14"/>
          <a:stretch>
            <a:fillRect/>
          </a:stretch>
        </p:blipFill>
        <p:spPr>
          <a:xfrm>
            <a:off x="5874419" y="4303741"/>
            <a:ext cx="164618" cy="145816"/>
          </a:xfrm>
          <a:prstGeom prst="rect">
            <a:avLst/>
          </a:prstGeom>
        </p:spPr>
      </p:pic>
      <p:pic>
        <p:nvPicPr>
          <p:cNvPr id="90" name="Picture 89" descr="A yellow sun with triangles&#10;&#10;Description automatically generated">
            <a:extLst>
              <a:ext uri="{FF2B5EF4-FFF2-40B4-BE49-F238E27FC236}">
                <a16:creationId xmlns:a16="http://schemas.microsoft.com/office/drawing/2014/main" id="{DF44D2D9-0CCD-28FC-D7B7-116DF508D25F}"/>
              </a:ext>
            </a:extLst>
          </p:cNvPr>
          <p:cNvPicPr>
            <a:picLocks noChangeAspect="1"/>
          </p:cNvPicPr>
          <p:nvPr/>
        </p:nvPicPr>
        <p:blipFill>
          <a:blip r:embed="rId14"/>
          <a:stretch>
            <a:fillRect/>
          </a:stretch>
        </p:blipFill>
        <p:spPr>
          <a:xfrm>
            <a:off x="5874419" y="4588148"/>
            <a:ext cx="164618" cy="145816"/>
          </a:xfrm>
          <a:prstGeom prst="rect">
            <a:avLst/>
          </a:prstGeom>
        </p:spPr>
      </p:pic>
      <p:pic>
        <p:nvPicPr>
          <p:cNvPr id="91" name="Picture 90" descr="A yellow sun with triangles&#10;&#10;Description automatically generated">
            <a:extLst>
              <a:ext uri="{FF2B5EF4-FFF2-40B4-BE49-F238E27FC236}">
                <a16:creationId xmlns:a16="http://schemas.microsoft.com/office/drawing/2014/main" id="{1290FE94-6C8D-120F-DEDD-4C0C1C8DE7B1}"/>
              </a:ext>
            </a:extLst>
          </p:cNvPr>
          <p:cNvPicPr>
            <a:picLocks noChangeAspect="1"/>
          </p:cNvPicPr>
          <p:nvPr/>
        </p:nvPicPr>
        <p:blipFill>
          <a:blip r:embed="rId14"/>
          <a:stretch>
            <a:fillRect/>
          </a:stretch>
        </p:blipFill>
        <p:spPr>
          <a:xfrm>
            <a:off x="5880501" y="4442332"/>
            <a:ext cx="164618" cy="145816"/>
          </a:xfrm>
          <a:prstGeom prst="rect">
            <a:avLst/>
          </a:prstGeom>
        </p:spPr>
      </p:pic>
      <p:pic>
        <p:nvPicPr>
          <p:cNvPr id="92" name="Picture 91" descr="A yellow sun with triangles&#10;&#10;Description automatically generated">
            <a:extLst>
              <a:ext uri="{FF2B5EF4-FFF2-40B4-BE49-F238E27FC236}">
                <a16:creationId xmlns:a16="http://schemas.microsoft.com/office/drawing/2014/main" id="{BA8147AA-6EA2-EFE7-9212-E79D2CF3BA41}"/>
              </a:ext>
            </a:extLst>
          </p:cNvPr>
          <p:cNvPicPr>
            <a:picLocks noChangeAspect="1"/>
          </p:cNvPicPr>
          <p:nvPr/>
        </p:nvPicPr>
        <p:blipFill>
          <a:blip r:embed="rId14"/>
          <a:stretch>
            <a:fillRect/>
          </a:stretch>
        </p:blipFill>
        <p:spPr>
          <a:xfrm>
            <a:off x="7441400" y="3276141"/>
            <a:ext cx="164618" cy="145816"/>
          </a:xfrm>
          <a:prstGeom prst="rect">
            <a:avLst/>
          </a:prstGeom>
        </p:spPr>
      </p:pic>
      <p:pic>
        <p:nvPicPr>
          <p:cNvPr id="93" name="Picture 92" descr="A yellow sun with triangles&#10;&#10;Description automatically generated">
            <a:extLst>
              <a:ext uri="{FF2B5EF4-FFF2-40B4-BE49-F238E27FC236}">
                <a16:creationId xmlns:a16="http://schemas.microsoft.com/office/drawing/2014/main" id="{F8736DA1-1BC6-C3C5-DE8D-DB96ADEDC0A3}"/>
              </a:ext>
            </a:extLst>
          </p:cNvPr>
          <p:cNvPicPr>
            <a:picLocks noChangeAspect="1"/>
          </p:cNvPicPr>
          <p:nvPr/>
        </p:nvPicPr>
        <p:blipFill>
          <a:blip r:embed="rId14"/>
          <a:stretch>
            <a:fillRect/>
          </a:stretch>
        </p:blipFill>
        <p:spPr>
          <a:xfrm>
            <a:off x="7397954" y="3920604"/>
            <a:ext cx="164618" cy="145816"/>
          </a:xfrm>
          <a:prstGeom prst="rect">
            <a:avLst/>
          </a:prstGeom>
        </p:spPr>
      </p:pic>
      <p:pic>
        <p:nvPicPr>
          <p:cNvPr id="94" name="Picture 93" descr="A yellow sun with triangles&#10;&#10;Description automatically generated">
            <a:extLst>
              <a:ext uri="{FF2B5EF4-FFF2-40B4-BE49-F238E27FC236}">
                <a16:creationId xmlns:a16="http://schemas.microsoft.com/office/drawing/2014/main" id="{77FAB483-9A67-97B4-563C-075C60311B98}"/>
              </a:ext>
            </a:extLst>
          </p:cNvPr>
          <p:cNvPicPr>
            <a:picLocks noChangeAspect="1"/>
          </p:cNvPicPr>
          <p:nvPr/>
        </p:nvPicPr>
        <p:blipFill>
          <a:blip r:embed="rId14"/>
          <a:stretch>
            <a:fillRect/>
          </a:stretch>
        </p:blipFill>
        <p:spPr>
          <a:xfrm>
            <a:off x="7399251" y="4051771"/>
            <a:ext cx="164618" cy="145816"/>
          </a:xfrm>
          <a:prstGeom prst="rect">
            <a:avLst/>
          </a:prstGeom>
        </p:spPr>
      </p:pic>
      <p:pic>
        <p:nvPicPr>
          <p:cNvPr id="95" name="Picture 94" descr="A yellow sun with triangles&#10;&#10;Description automatically generated">
            <a:extLst>
              <a:ext uri="{FF2B5EF4-FFF2-40B4-BE49-F238E27FC236}">
                <a16:creationId xmlns:a16="http://schemas.microsoft.com/office/drawing/2014/main" id="{8E61A842-A6A3-78CD-C3C0-4072C4FC844D}"/>
              </a:ext>
            </a:extLst>
          </p:cNvPr>
          <p:cNvPicPr>
            <a:picLocks noChangeAspect="1"/>
          </p:cNvPicPr>
          <p:nvPr/>
        </p:nvPicPr>
        <p:blipFill>
          <a:blip r:embed="rId14"/>
          <a:stretch>
            <a:fillRect/>
          </a:stretch>
        </p:blipFill>
        <p:spPr>
          <a:xfrm>
            <a:off x="7399870" y="4177755"/>
            <a:ext cx="164618" cy="145816"/>
          </a:xfrm>
          <a:prstGeom prst="rect">
            <a:avLst/>
          </a:prstGeom>
        </p:spPr>
      </p:pic>
      <p:pic>
        <p:nvPicPr>
          <p:cNvPr id="96" name="Picture 95" descr="A yellow sun with triangles&#10;&#10;Description automatically generated">
            <a:extLst>
              <a:ext uri="{FF2B5EF4-FFF2-40B4-BE49-F238E27FC236}">
                <a16:creationId xmlns:a16="http://schemas.microsoft.com/office/drawing/2014/main" id="{111156AF-2F99-0378-9133-F82EB060EF9C}"/>
              </a:ext>
            </a:extLst>
          </p:cNvPr>
          <p:cNvPicPr>
            <a:picLocks noChangeAspect="1"/>
          </p:cNvPicPr>
          <p:nvPr/>
        </p:nvPicPr>
        <p:blipFill>
          <a:blip r:embed="rId14"/>
          <a:stretch>
            <a:fillRect/>
          </a:stretch>
        </p:blipFill>
        <p:spPr>
          <a:xfrm>
            <a:off x="7399251" y="4326951"/>
            <a:ext cx="164618" cy="145816"/>
          </a:xfrm>
          <a:prstGeom prst="rect">
            <a:avLst/>
          </a:prstGeom>
        </p:spPr>
      </p:pic>
      <p:pic>
        <p:nvPicPr>
          <p:cNvPr id="97" name="Picture 96" descr="A yellow sun with triangles&#10;&#10;Description automatically generated">
            <a:extLst>
              <a:ext uri="{FF2B5EF4-FFF2-40B4-BE49-F238E27FC236}">
                <a16:creationId xmlns:a16="http://schemas.microsoft.com/office/drawing/2014/main" id="{00F4F744-6C63-37BB-1F55-0426EEB58718}"/>
              </a:ext>
            </a:extLst>
          </p:cNvPr>
          <p:cNvPicPr>
            <a:picLocks noChangeAspect="1"/>
          </p:cNvPicPr>
          <p:nvPr/>
        </p:nvPicPr>
        <p:blipFill>
          <a:blip r:embed="rId14"/>
          <a:stretch>
            <a:fillRect/>
          </a:stretch>
        </p:blipFill>
        <p:spPr>
          <a:xfrm>
            <a:off x="7399251" y="4493823"/>
            <a:ext cx="164618" cy="145816"/>
          </a:xfrm>
          <a:prstGeom prst="rect">
            <a:avLst/>
          </a:prstGeom>
        </p:spPr>
      </p:pic>
      <p:pic>
        <p:nvPicPr>
          <p:cNvPr id="98" name="Picture 97" descr="A yellow sun with triangles&#10;&#10;Description automatically generated">
            <a:extLst>
              <a:ext uri="{FF2B5EF4-FFF2-40B4-BE49-F238E27FC236}">
                <a16:creationId xmlns:a16="http://schemas.microsoft.com/office/drawing/2014/main" id="{8D1EADE9-608E-021B-2A46-88149B8376ED}"/>
              </a:ext>
            </a:extLst>
          </p:cNvPr>
          <p:cNvPicPr>
            <a:picLocks noChangeAspect="1"/>
          </p:cNvPicPr>
          <p:nvPr/>
        </p:nvPicPr>
        <p:blipFill>
          <a:blip r:embed="rId14"/>
          <a:stretch>
            <a:fillRect/>
          </a:stretch>
        </p:blipFill>
        <p:spPr>
          <a:xfrm>
            <a:off x="8952697" y="3263283"/>
            <a:ext cx="164618" cy="145816"/>
          </a:xfrm>
          <a:prstGeom prst="rect">
            <a:avLst/>
          </a:prstGeom>
        </p:spPr>
      </p:pic>
      <p:pic>
        <p:nvPicPr>
          <p:cNvPr id="99" name="Picture 98" descr="A yellow sun with triangles&#10;&#10;Description automatically generated">
            <a:extLst>
              <a:ext uri="{FF2B5EF4-FFF2-40B4-BE49-F238E27FC236}">
                <a16:creationId xmlns:a16="http://schemas.microsoft.com/office/drawing/2014/main" id="{7010A960-5C13-7B4C-4030-78EEC88B00C9}"/>
              </a:ext>
            </a:extLst>
          </p:cNvPr>
          <p:cNvPicPr>
            <a:picLocks noChangeAspect="1"/>
          </p:cNvPicPr>
          <p:nvPr/>
        </p:nvPicPr>
        <p:blipFill>
          <a:blip r:embed="rId14"/>
          <a:stretch>
            <a:fillRect/>
          </a:stretch>
        </p:blipFill>
        <p:spPr>
          <a:xfrm>
            <a:off x="8948573" y="3969323"/>
            <a:ext cx="164618" cy="145816"/>
          </a:xfrm>
          <a:prstGeom prst="rect">
            <a:avLst/>
          </a:prstGeom>
        </p:spPr>
      </p:pic>
      <p:pic>
        <p:nvPicPr>
          <p:cNvPr id="100" name="Picture 99" descr="A yellow sun with triangles&#10;&#10;Description automatically generated">
            <a:extLst>
              <a:ext uri="{FF2B5EF4-FFF2-40B4-BE49-F238E27FC236}">
                <a16:creationId xmlns:a16="http://schemas.microsoft.com/office/drawing/2014/main" id="{56779EAD-925C-E682-1599-90324A1C355E}"/>
              </a:ext>
            </a:extLst>
          </p:cNvPr>
          <p:cNvPicPr>
            <a:picLocks noChangeAspect="1"/>
          </p:cNvPicPr>
          <p:nvPr/>
        </p:nvPicPr>
        <p:blipFill>
          <a:blip r:embed="rId14"/>
          <a:stretch>
            <a:fillRect/>
          </a:stretch>
        </p:blipFill>
        <p:spPr>
          <a:xfrm>
            <a:off x="8959100" y="4168484"/>
            <a:ext cx="164618" cy="145816"/>
          </a:xfrm>
          <a:prstGeom prst="rect">
            <a:avLst/>
          </a:prstGeom>
        </p:spPr>
      </p:pic>
      <p:pic>
        <p:nvPicPr>
          <p:cNvPr id="101" name="Picture 100" descr="A yellow sun with triangles&#10;&#10;Description automatically generated">
            <a:extLst>
              <a:ext uri="{FF2B5EF4-FFF2-40B4-BE49-F238E27FC236}">
                <a16:creationId xmlns:a16="http://schemas.microsoft.com/office/drawing/2014/main" id="{D69B99D1-91CC-A4CB-F15B-81EDDF106CEB}"/>
              </a:ext>
            </a:extLst>
          </p:cNvPr>
          <p:cNvPicPr>
            <a:picLocks noChangeAspect="1"/>
          </p:cNvPicPr>
          <p:nvPr/>
        </p:nvPicPr>
        <p:blipFill>
          <a:blip r:embed="rId14"/>
          <a:stretch>
            <a:fillRect/>
          </a:stretch>
        </p:blipFill>
        <p:spPr>
          <a:xfrm>
            <a:off x="8950418" y="4321006"/>
            <a:ext cx="164618" cy="145816"/>
          </a:xfrm>
          <a:prstGeom prst="rect">
            <a:avLst/>
          </a:prstGeom>
        </p:spPr>
      </p:pic>
      <p:pic>
        <p:nvPicPr>
          <p:cNvPr id="102" name="Picture 101" descr="A yellow sun with triangles&#10;&#10;Description automatically generated">
            <a:extLst>
              <a:ext uri="{FF2B5EF4-FFF2-40B4-BE49-F238E27FC236}">
                <a16:creationId xmlns:a16="http://schemas.microsoft.com/office/drawing/2014/main" id="{BC66EAFE-D3AC-7FAE-111F-2C35D59A79A9}"/>
              </a:ext>
            </a:extLst>
          </p:cNvPr>
          <p:cNvPicPr>
            <a:picLocks noChangeAspect="1"/>
          </p:cNvPicPr>
          <p:nvPr/>
        </p:nvPicPr>
        <p:blipFill>
          <a:blip r:embed="rId14"/>
          <a:stretch>
            <a:fillRect/>
          </a:stretch>
        </p:blipFill>
        <p:spPr>
          <a:xfrm>
            <a:off x="8948573" y="4466822"/>
            <a:ext cx="164618" cy="145816"/>
          </a:xfrm>
          <a:prstGeom prst="rect">
            <a:avLst/>
          </a:prstGeom>
        </p:spPr>
      </p:pic>
      <p:sp>
        <p:nvSpPr>
          <p:cNvPr id="109" name="Freeform 44">
            <a:extLst>
              <a:ext uri="{FF2B5EF4-FFF2-40B4-BE49-F238E27FC236}">
                <a16:creationId xmlns:a16="http://schemas.microsoft.com/office/drawing/2014/main" id="{05E815FE-E621-7738-6305-210D01CFEDD7}"/>
              </a:ext>
            </a:extLst>
          </p:cNvPr>
          <p:cNvSpPr/>
          <p:nvPr/>
        </p:nvSpPr>
        <p:spPr>
          <a:xfrm>
            <a:off x="4585070" y="993769"/>
            <a:ext cx="206739" cy="151471"/>
          </a:xfrm>
          <a:prstGeom prst="rect">
            <a:avLst/>
          </a:prstGeom>
          <a:blipFill>
            <a:blip r:embed="rId10">
              <a:extLst>
                <a:ext uri="{96DAC541-7B7A-43D3-8B79-37D633B846F1}">
                  <asvg:svgBlip xmlns:asvg="http://schemas.microsoft.com/office/drawing/2016/SVG/main" r:embed="rId11"/>
                </a:ext>
              </a:extLst>
            </a:blip>
            <a:stretch>
              <a:fillRect/>
            </a:stretch>
          </a:blipFill>
        </p:spPr>
        <p:txBody>
          <a:bodyPr/>
          <a:lstStyle/>
          <a:p>
            <a:endParaRPr lang="en-GB"/>
          </a:p>
        </p:txBody>
      </p:sp>
      <p:sp>
        <p:nvSpPr>
          <p:cNvPr id="111" name="Freeform 44">
            <a:extLst>
              <a:ext uri="{FF2B5EF4-FFF2-40B4-BE49-F238E27FC236}">
                <a16:creationId xmlns:a16="http://schemas.microsoft.com/office/drawing/2014/main" id="{BB04C511-261F-B357-2CF2-A96A7A96500A}"/>
              </a:ext>
            </a:extLst>
          </p:cNvPr>
          <p:cNvSpPr/>
          <p:nvPr/>
        </p:nvSpPr>
        <p:spPr>
          <a:xfrm>
            <a:off x="6048175" y="940609"/>
            <a:ext cx="206739" cy="151471"/>
          </a:xfrm>
          <a:prstGeom prst="rect">
            <a:avLst/>
          </a:prstGeom>
          <a:blipFill>
            <a:blip r:embed="rId10">
              <a:extLst>
                <a:ext uri="{96DAC541-7B7A-43D3-8B79-37D633B846F1}">
                  <asvg:svgBlip xmlns:asvg="http://schemas.microsoft.com/office/drawing/2016/SVG/main" r:embed="rId11"/>
                </a:ext>
              </a:extLst>
            </a:blip>
            <a:stretch>
              <a:fillRect/>
            </a:stretch>
          </a:blipFill>
        </p:spPr>
        <p:txBody>
          <a:bodyPr/>
          <a:lstStyle/>
          <a:p>
            <a:endParaRPr lang="en-GB"/>
          </a:p>
        </p:txBody>
      </p:sp>
      <p:sp>
        <p:nvSpPr>
          <p:cNvPr id="3" name="Freeform 44">
            <a:extLst>
              <a:ext uri="{FF2B5EF4-FFF2-40B4-BE49-F238E27FC236}">
                <a16:creationId xmlns:a16="http://schemas.microsoft.com/office/drawing/2014/main" id="{5A09810B-E822-89A4-677C-5641FA8E3268}"/>
              </a:ext>
            </a:extLst>
          </p:cNvPr>
          <p:cNvSpPr/>
          <p:nvPr/>
        </p:nvSpPr>
        <p:spPr>
          <a:xfrm>
            <a:off x="3042506" y="838803"/>
            <a:ext cx="206739" cy="151471"/>
          </a:xfrm>
          <a:prstGeom prst="rect">
            <a:avLst/>
          </a:prstGeom>
          <a:blipFill>
            <a:blip r:embed="rId10">
              <a:extLst>
                <a:ext uri="{96DAC541-7B7A-43D3-8B79-37D633B846F1}">
                  <asvg:svgBlip xmlns:asvg="http://schemas.microsoft.com/office/drawing/2016/SVG/main" r:embed="rId11"/>
                </a:ext>
              </a:extLst>
            </a:blip>
            <a:stretch>
              <a:fillRect/>
            </a:stretch>
          </a:blipFill>
        </p:spPr>
        <p:txBody>
          <a:bodyPr/>
          <a:lstStyle/>
          <a:p>
            <a:endParaRPr lang="en-GB"/>
          </a:p>
        </p:txBody>
      </p:sp>
      <p:pic>
        <p:nvPicPr>
          <p:cNvPr id="27" name="Picture 26" descr="A group of tractors with different colors&#10;&#10;Description automatically generated">
            <a:extLst>
              <a:ext uri="{FF2B5EF4-FFF2-40B4-BE49-F238E27FC236}">
                <a16:creationId xmlns:a16="http://schemas.microsoft.com/office/drawing/2014/main" id="{071D3A35-B3E6-E110-B9AE-2023B6E84728}"/>
              </a:ext>
            </a:extLst>
          </p:cNvPr>
          <p:cNvPicPr>
            <a:picLocks noChangeAspect="1"/>
          </p:cNvPicPr>
          <p:nvPr/>
        </p:nvPicPr>
        <p:blipFill rotWithShape="1">
          <a:blip r:embed="rId12">
            <a:clrChange>
              <a:clrFrom>
                <a:srgbClr val="FFFFFF"/>
              </a:clrFrom>
              <a:clrTo>
                <a:srgbClr val="FFFFFF">
                  <a:alpha val="0"/>
                </a:srgbClr>
              </a:clrTo>
            </a:clrChange>
            <a:extLst>
              <a:ext uri="{BEBA8EAE-BF5A-486C-A8C5-ECC9F3942E4B}">
                <a14:imgProps xmlns:a14="http://schemas.microsoft.com/office/drawing/2010/main">
                  <a14:imgLayer r:embed="rId13">
                    <a14:imgEffect>
                      <a14:brightnessContrast bright="20000" contrast="-40000"/>
                    </a14:imgEffect>
                  </a14:imgLayer>
                </a14:imgProps>
              </a:ext>
            </a:extLst>
          </a:blip>
          <a:srcRect l="66176" t="48941"/>
          <a:stretch/>
        </p:blipFill>
        <p:spPr>
          <a:xfrm flipH="1">
            <a:off x="4709140" y="2632883"/>
            <a:ext cx="248019" cy="209472"/>
          </a:xfrm>
          <a:prstGeom prst="rect">
            <a:avLst/>
          </a:prstGeom>
        </p:spPr>
      </p:pic>
      <p:sp>
        <p:nvSpPr>
          <p:cNvPr id="31" name="Freeform 26">
            <a:extLst>
              <a:ext uri="{FF2B5EF4-FFF2-40B4-BE49-F238E27FC236}">
                <a16:creationId xmlns:a16="http://schemas.microsoft.com/office/drawing/2014/main" id="{A62669BA-7004-70F7-B248-BB3B47960CA9}"/>
              </a:ext>
            </a:extLst>
          </p:cNvPr>
          <p:cNvSpPr/>
          <p:nvPr/>
        </p:nvSpPr>
        <p:spPr>
          <a:xfrm rot="725789">
            <a:off x="66203" y="30325"/>
            <a:ext cx="742062" cy="710458"/>
          </a:xfrm>
          <a:custGeom>
            <a:avLst/>
            <a:gdLst/>
            <a:ahLst/>
            <a:cxnLst/>
            <a:rect l="l" t="t" r="r" b="b"/>
            <a:pathLst>
              <a:path w="2155676" h="2130834">
                <a:moveTo>
                  <a:pt x="0" y="0"/>
                </a:moveTo>
                <a:lnTo>
                  <a:pt x="2155675" y="0"/>
                </a:lnTo>
                <a:lnTo>
                  <a:pt x="2155675" y="2130834"/>
                </a:lnTo>
                <a:lnTo>
                  <a:pt x="0" y="2130834"/>
                </a:lnTo>
                <a:lnTo>
                  <a:pt x="0" y="0"/>
                </a:lnTo>
                <a:close/>
              </a:path>
            </a:pathLst>
          </a:custGeom>
          <a:blipFill>
            <a:blip r:embed="rId15"/>
            <a:stretch>
              <a:fillRect/>
            </a:stretch>
          </a:blipFill>
        </p:spPr>
        <p:txBody>
          <a:bodyPr/>
          <a:lstStyle/>
          <a:p>
            <a:endParaRPr lang="en-GB"/>
          </a:p>
        </p:txBody>
      </p:sp>
      <p:sp>
        <p:nvSpPr>
          <p:cNvPr id="32" name="Freeform 44">
            <a:extLst>
              <a:ext uri="{FF2B5EF4-FFF2-40B4-BE49-F238E27FC236}">
                <a16:creationId xmlns:a16="http://schemas.microsoft.com/office/drawing/2014/main" id="{35564CE9-211E-9AE8-DF96-57743D0DAEC9}"/>
              </a:ext>
            </a:extLst>
          </p:cNvPr>
          <p:cNvSpPr/>
          <p:nvPr/>
        </p:nvSpPr>
        <p:spPr>
          <a:xfrm>
            <a:off x="1474543" y="864873"/>
            <a:ext cx="206739" cy="151471"/>
          </a:xfrm>
          <a:prstGeom prst="rect">
            <a:avLst/>
          </a:prstGeom>
          <a:blipFill>
            <a:blip r:embed="rId10">
              <a:extLst>
                <a:ext uri="{96DAC541-7B7A-43D3-8B79-37D633B846F1}">
                  <asvg:svgBlip xmlns:asvg="http://schemas.microsoft.com/office/drawing/2016/SVG/main" r:embed="rId11"/>
                </a:ext>
              </a:extLst>
            </a:blip>
            <a:stretch>
              <a:fillRect/>
            </a:stretch>
          </a:blipFill>
        </p:spPr>
        <p:txBody>
          <a:bodyPr/>
          <a:lstStyle/>
          <a:p>
            <a:endParaRPr lang="en-GB"/>
          </a:p>
        </p:txBody>
      </p:sp>
      <p:sp>
        <p:nvSpPr>
          <p:cNvPr id="58" name="Freeform 44">
            <a:extLst>
              <a:ext uri="{FF2B5EF4-FFF2-40B4-BE49-F238E27FC236}">
                <a16:creationId xmlns:a16="http://schemas.microsoft.com/office/drawing/2014/main" id="{45B2B167-45A4-5F86-1CEF-2C3867DC58A3}"/>
              </a:ext>
            </a:extLst>
          </p:cNvPr>
          <p:cNvSpPr/>
          <p:nvPr/>
        </p:nvSpPr>
        <p:spPr>
          <a:xfrm>
            <a:off x="1302228" y="2102243"/>
            <a:ext cx="206739" cy="151471"/>
          </a:xfrm>
          <a:prstGeom prst="rect">
            <a:avLst/>
          </a:prstGeom>
          <a:blipFill>
            <a:blip r:embed="rId10">
              <a:extLst>
                <a:ext uri="{96DAC541-7B7A-43D3-8B79-37D633B846F1}">
                  <asvg:svgBlip xmlns:asvg="http://schemas.microsoft.com/office/drawing/2016/SVG/main" r:embed="rId11"/>
                </a:ext>
              </a:extLst>
            </a:blip>
            <a:stretch>
              <a:fillRect/>
            </a:stretch>
          </a:blipFill>
        </p:spPr>
        <p:txBody>
          <a:bodyPr/>
          <a:lstStyle/>
          <a:p>
            <a:endParaRPr lang="en-GB"/>
          </a:p>
        </p:txBody>
      </p:sp>
      <p:pic>
        <p:nvPicPr>
          <p:cNvPr id="60" name="Picture 59" descr="A yellow sun with triangles&#10;&#10;Description automatically generated">
            <a:extLst>
              <a:ext uri="{FF2B5EF4-FFF2-40B4-BE49-F238E27FC236}">
                <a16:creationId xmlns:a16="http://schemas.microsoft.com/office/drawing/2014/main" id="{765C2D16-1630-A3E9-D856-B6D7246E623A}"/>
              </a:ext>
            </a:extLst>
          </p:cNvPr>
          <p:cNvPicPr>
            <a:picLocks noChangeAspect="1"/>
          </p:cNvPicPr>
          <p:nvPr/>
        </p:nvPicPr>
        <p:blipFill>
          <a:blip r:embed="rId14"/>
          <a:stretch>
            <a:fillRect/>
          </a:stretch>
        </p:blipFill>
        <p:spPr>
          <a:xfrm>
            <a:off x="2890249" y="4609745"/>
            <a:ext cx="164618" cy="145816"/>
          </a:xfrm>
          <a:prstGeom prst="rect">
            <a:avLst/>
          </a:prstGeom>
        </p:spPr>
      </p:pic>
      <p:pic>
        <p:nvPicPr>
          <p:cNvPr id="61" name="Picture 60" descr="A yellow sun with triangles&#10;&#10;Description automatically generated">
            <a:extLst>
              <a:ext uri="{FF2B5EF4-FFF2-40B4-BE49-F238E27FC236}">
                <a16:creationId xmlns:a16="http://schemas.microsoft.com/office/drawing/2014/main" id="{39416D9E-F06D-0611-A7CF-EAED488F19E2}"/>
              </a:ext>
            </a:extLst>
          </p:cNvPr>
          <p:cNvPicPr>
            <a:picLocks noChangeAspect="1"/>
          </p:cNvPicPr>
          <p:nvPr/>
        </p:nvPicPr>
        <p:blipFill>
          <a:blip r:embed="rId14"/>
          <a:stretch>
            <a:fillRect/>
          </a:stretch>
        </p:blipFill>
        <p:spPr>
          <a:xfrm>
            <a:off x="4368196" y="4497870"/>
            <a:ext cx="164618" cy="145816"/>
          </a:xfrm>
          <a:prstGeom prst="rect">
            <a:avLst/>
          </a:prstGeom>
        </p:spPr>
      </p:pic>
      <p:pic>
        <p:nvPicPr>
          <p:cNvPr id="63" name="Picture 62" descr="A yellow sun with triangles&#10;&#10;Description automatically generated">
            <a:extLst>
              <a:ext uri="{FF2B5EF4-FFF2-40B4-BE49-F238E27FC236}">
                <a16:creationId xmlns:a16="http://schemas.microsoft.com/office/drawing/2014/main" id="{569C207C-9F4C-A973-14DE-E5256BDE6BDB}"/>
              </a:ext>
            </a:extLst>
          </p:cNvPr>
          <p:cNvPicPr>
            <a:picLocks noChangeAspect="1"/>
          </p:cNvPicPr>
          <p:nvPr/>
        </p:nvPicPr>
        <p:blipFill>
          <a:blip r:embed="rId14"/>
          <a:stretch>
            <a:fillRect/>
          </a:stretch>
        </p:blipFill>
        <p:spPr>
          <a:xfrm>
            <a:off x="5646379" y="5365341"/>
            <a:ext cx="164618" cy="145816"/>
          </a:xfrm>
          <a:prstGeom prst="rect">
            <a:avLst/>
          </a:prstGeom>
        </p:spPr>
      </p:pic>
      <p:pic>
        <p:nvPicPr>
          <p:cNvPr id="64" name="Picture 63" descr="A yellow sun with triangles&#10;&#10;Description automatically generated">
            <a:extLst>
              <a:ext uri="{FF2B5EF4-FFF2-40B4-BE49-F238E27FC236}">
                <a16:creationId xmlns:a16="http://schemas.microsoft.com/office/drawing/2014/main" id="{004D7814-CF46-F166-3340-B13F4CB7E8DD}"/>
              </a:ext>
            </a:extLst>
          </p:cNvPr>
          <p:cNvPicPr>
            <a:picLocks noChangeAspect="1"/>
          </p:cNvPicPr>
          <p:nvPr/>
        </p:nvPicPr>
        <p:blipFill>
          <a:blip r:embed="rId14"/>
          <a:stretch>
            <a:fillRect/>
          </a:stretch>
        </p:blipFill>
        <p:spPr>
          <a:xfrm>
            <a:off x="2728098" y="5327788"/>
            <a:ext cx="164618" cy="145816"/>
          </a:xfrm>
          <a:prstGeom prst="rect">
            <a:avLst/>
          </a:prstGeom>
        </p:spPr>
      </p:pic>
      <p:pic>
        <p:nvPicPr>
          <p:cNvPr id="65" name="Picture 64" descr="A yellow sun with triangles&#10;&#10;Description automatically generated">
            <a:extLst>
              <a:ext uri="{FF2B5EF4-FFF2-40B4-BE49-F238E27FC236}">
                <a16:creationId xmlns:a16="http://schemas.microsoft.com/office/drawing/2014/main" id="{BAFBB9CF-2673-3280-6F28-CF11A6E22C82}"/>
              </a:ext>
            </a:extLst>
          </p:cNvPr>
          <p:cNvPicPr>
            <a:picLocks noChangeAspect="1"/>
          </p:cNvPicPr>
          <p:nvPr/>
        </p:nvPicPr>
        <p:blipFill>
          <a:blip r:embed="rId14"/>
          <a:stretch>
            <a:fillRect/>
          </a:stretch>
        </p:blipFill>
        <p:spPr>
          <a:xfrm>
            <a:off x="8938032" y="5339594"/>
            <a:ext cx="164618" cy="145816"/>
          </a:xfrm>
          <a:prstGeom prst="rect">
            <a:avLst/>
          </a:prstGeom>
        </p:spPr>
      </p:pic>
      <p:grpSp>
        <p:nvGrpSpPr>
          <p:cNvPr id="42" name="Group 7">
            <a:extLst>
              <a:ext uri="{FF2B5EF4-FFF2-40B4-BE49-F238E27FC236}">
                <a16:creationId xmlns:a16="http://schemas.microsoft.com/office/drawing/2014/main" id="{DF6E2202-985B-5476-FA1C-C2C65883B658}"/>
              </a:ext>
            </a:extLst>
          </p:cNvPr>
          <p:cNvGrpSpPr/>
          <p:nvPr/>
        </p:nvGrpSpPr>
        <p:grpSpPr>
          <a:xfrm>
            <a:off x="2633740" y="2564444"/>
            <a:ext cx="259528" cy="242212"/>
            <a:chOff x="0" y="0"/>
            <a:chExt cx="3741232" cy="3821539"/>
          </a:xfrm>
        </p:grpSpPr>
        <p:sp>
          <p:nvSpPr>
            <p:cNvPr id="43" name="Freeform 8">
              <a:extLst>
                <a:ext uri="{FF2B5EF4-FFF2-40B4-BE49-F238E27FC236}">
                  <a16:creationId xmlns:a16="http://schemas.microsoft.com/office/drawing/2014/main" id="{D9764AD5-49BD-16FD-7AEF-4822EF7A5FD4}"/>
                </a:ext>
              </a:extLst>
            </p:cNvPr>
            <p:cNvSpPr/>
            <p:nvPr/>
          </p:nvSpPr>
          <p:spPr>
            <a:xfrm>
              <a:off x="608333" y="853829"/>
              <a:ext cx="3132899" cy="2967710"/>
            </a:xfrm>
            <a:custGeom>
              <a:avLst/>
              <a:gdLst/>
              <a:ahLst/>
              <a:cxnLst/>
              <a:rect l="l" t="t" r="r" b="b"/>
              <a:pathLst>
                <a:path w="3132899" h="2967710">
                  <a:moveTo>
                    <a:pt x="0" y="0"/>
                  </a:moveTo>
                  <a:lnTo>
                    <a:pt x="3132899" y="0"/>
                  </a:lnTo>
                  <a:lnTo>
                    <a:pt x="3132899" y="2967710"/>
                  </a:lnTo>
                  <a:lnTo>
                    <a:pt x="0" y="2967710"/>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GB"/>
            </a:p>
          </p:txBody>
        </p:sp>
        <p:sp>
          <p:nvSpPr>
            <p:cNvPr id="44" name="Freeform 9">
              <a:extLst>
                <a:ext uri="{FF2B5EF4-FFF2-40B4-BE49-F238E27FC236}">
                  <a16:creationId xmlns:a16="http://schemas.microsoft.com/office/drawing/2014/main" id="{FD5D2F5E-EA2C-46E5-57DF-FCF9B554185B}"/>
                </a:ext>
              </a:extLst>
            </p:cNvPr>
            <p:cNvSpPr/>
            <p:nvPr/>
          </p:nvSpPr>
          <p:spPr>
            <a:xfrm rot="10078272">
              <a:off x="621769" y="184916"/>
              <a:ext cx="1971350" cy="1867406"/>
            </a:xfrm>
            <a:custGeom>
              <a:avLst/>
              <a:gdLst/>
              <a:ahLst/>
              <a:cxnLst/>
              <a:rect l="l" t="t" r="r" b="b"/>
              <a:pathLst>
                <a:path w="1971350" h="1867406">
                  <a:moveTo>
                    <a:pt x="0" y="0"/>
                  </a:moveTo>
                  <a:lnTo>
                    <a:pt x="1971350" y="0"/>
                  </a:lnTo>
                  <a:lnTo>
                    <a:pt x="1971350" y="1867406"/>
                  </a:lnTo>
                  <a:lnTo>
                    <a:pt x="0" y="1867406"/>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endParaRPr lang="en-GB"/>
            </a:p>
          </p:txBody>
        </p:sp>
        <p:grpSp>
          <p:nvGrpSpPr>
            <p:cNvPr id="45" name="Group 10">
              <a:extLst>
                <a:ext uri="{FF2B5EF4-FFF2-40B4-BE49-F238E27FC236}">
                  <a16:creationId xmlns:a16="http://schemas.microsoft.com/office/drawing/2014/main" id="{7C6DC1DF-4676-3E2A-5747-8585E5D729E7}"/>
                </a:ext>
              </a:extLst>
            </p:cNvPr>
            <p:cNvGrpSpPr/>
            <p:nvPr/>
          </p:nvGrpSpPr>
          <p:grpSpPr>
            <a:xfrm>
              <a:off x="0" y="1810741"/>
              <a:ext cx="852996" cy="852996"/>
              <a:chOff x="0" y="0"/>
              <a:chExt cx="812800" cy="812800"/>
            </a:xfrm>
          </p:grpSpPr>
          <p:sp>
            <p:nvSpPr>
              <p:cNvPr id="49" name="Freeform 11">
                <a:extLst>
                  <a:ext uri="{FF2B5EF4-FFF2-40B4-BE49-F238E27FC236}">
                    <a16:creationId xmlns:a16="http://schemas.microsoft.com/office/drawing/2014/main" id="{461154CF-3BBE-83D6-4761-DB8E64EA7832}"/>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744A03"/>
              </a:solidFill>
            </p:spPr>
            <p:txBody>
              <a:bodyPr/>
              <a:lstStyle/>
              <a:p>
                <a:endParaRPr lang="en-GB"/>
              </a:p>
            </p:txBody>
          </p:sp>
          <p:sp>
            <p:nvSpPr>
              <p:cNvPr id="51" name="TextBox 12">
                <a:extLst>
                  <a:ext uri="{FF2B5EF4-FFF2-40B4-BE49-F238E27FC236}">
                    <a16:creationId xmlns:a16="http://schemas.microsoft.com/office/drawing/2014/main" id="{A2695FC1-720A-FCCE-6988-E9614EEA6AAC}"/>
                  </a:ext>
                </a:extLst>
              </p:cNvPr>
              <p:cNvSpPr txBox="1"/>
              <p:nvPr/>
            </p:nvSpPr>
            <p:spPr>
              <a:xfrm>
                <a:off x="76200" y="47625"/>
                <a:ext cx="660400" cy="688975"/>
              </a:xfrm>
              <a:prstGeom prst="rect">
                <a:avLst/>
              </a:prstGeom>
            </p:spPr>
            <p:txBody>
              <a:bodyPr lIns="50800" tIns="50800" rIns="50800" bIns="50800" rtlCol="0" anchor="ctr"/>
              <a:lstStyle/>
              <a:p>
                <a:pPr algn="ctr">
                  <a:lnSpc>
                    <a:spcPts val="1960"/>
                  </a:lnSpc>
                </a:pPr>
                <a:endParaRPr/>
              </a:p>
            </p:txBody>
          </p:sp>
        </p:grpSp>
        <p:grpSp>
          <p:nvGrpSpPr>
            <p:cNvPr id="46" name="Group 13">
              <a:extLst>
                <a:ext uri="{FF2B5EF4-FFF2-40B4-BE49-F238E27FC236}">
                  <a16:creationId xmlns:a16="http://schemas.microsoft.com/office/drawing/2014/main" id="{71F3A2A7-E3F9-389E-5992-D4D1623618E5}"/>
                </a:ext>
              </a:extLst>
            </p:cNvPr>
            <p:cNvGrpSpPr/>
            <p:nvPr/>
          </p:nvGrpSpPr>
          <p:grpSpPr>
            <a:xfrm>
              <a:off x="2570638" y="270521"/>
              <a:ext cx="583309" cy="583309"/>
              <a:chOff x="0" y="0"/>
              <a:chExt cx="812800" cy="812800"/>
            </a:xfrm>
          </p:grpSpPr>
          <p:sp>
            <p:nvSpPr>
              <p:cNvPr id="47" name="Freeform 14">
                <a:extLst>
                  <a:ext uri="{FF2B5EF4-FFF2-40B4-BE49-F238E27FC236}">
                    <a16:creationId xmlns:a16="http://schemas.microsoft.com/office/drawing/2014/main" id="{020AD73F-946F-A38C-38C8-15C2262FD738}"/>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E6721F"/>
              </a:solidFill>
            </p:spPr>
            <p:txBody>
              <a:bodyPr/>
              <a:lstStyle/>
              <a:p>
                <a:endParaRPr lang="en-GB"/>
              </a:p>
            </p:txBody>
          </p:sp>
          <p:sp>
            <p:nvSpPr>
              <p:cNvPr id="48" name="TextBox 15">
                <a:extLst>
                  <a:ext uri="{FF2B5EF4-FFF2-40B4-BE49-F238E27FC236}">
                    <a16:creationId xmlns:a16="http://schemas.microsoft.com/office/drawing/2014/main" id="{E419A6FD-601B-AD31-242D-B61F336D60BE}"/>
                  </a:ext>
                </a:extLst>
              </p:cNvPr>
              <p:cNvSpPr txBox="1"/>
              <p:nvPr/>
            </p:nvSpPr>
            <p:spPr>
              <a:xfrm>
                <a:off x="76200" y="47625"/>
                <a:ext cx="660400" cy="688975"/>
              </a:xfrm>
              <a:prstGeom prst="rect">
                <a:avLst/>
              </a:prstGeom>
            </p:spPr>
            <p:txBody>
              <a:bodyPr lIns="50800" tIns="50800" rIns="50800" bIns="50800" rtlCol="0" anchor="ctr"/>
              <a:lstStyle/>
              <a:p>
                <a:pPr algn="ctr">
                  <a:lnSpc>
                    <a:spcPts val="1960"/>
                  </a:lnSpc>
                </a:pPr>
                <a:endParaRPr/>
              </a:p>
            </p:txBody>
          </p:sp>
        </p:grpSp>
      </p:grpSp>
      <p:grpSp>
        <p:nvGrpSpPr>
          <p:cNvPr id="70" name="Group 7">
            <a:extLst>
              <a:ext uri="{FF2B5EF4-FFF2-40B4-BE49-F238E27FC236}">
                <a16:creationId xmlns:a16="http://schemas.microsoft.com/office/drawing/2014/main" id="{F87AFF77-10FB-E541-E034-132D510B0BE1}"/>
              </a:ext>
            </a:extLst>
          </p:cNvPr>
          <p:cNvGrpSpPr/>
          <p:nvPr/>
        </p:nvGrpSpPr>
        <p:grpSpPr>
          <a:xfrm>
            <a:off x="4078218" y="2547908"/>
            <a:ext cx="259528" cy="242212"/>
            <a:chOff x="0" y="0"/>
            <a:chExt cx="3741232" cy="3821539"/>
          </a:xfrm>
        </p:grpSpPr>
        <p:sp>
          <p:nvSpPr>
            <p:cNvPr id="71" name="Freeform 8">
              <a:extLst>
                <a:ext uri="{FF2B5EF4-FFF2-40B4-BE49-F238E27FC236}">
                  <a16:creationId xmlns:a16="http://schemas.microsoft.com/office/drawing/2014/main" id="{63AEAF93-DA84-D52D-F402-262D85EA09C5}"/>
                </a:ext>
              </a:extLst>
            </p:cNvPr>
            <p:cNvSpPr/>
            <p:nvPr/>
          </p:nvSpPr>
          <p:spPr>
            <a:xfrm>
              <a:off x="608333" y="853829"/>
              <a:ext cx="3132899" cy="2967710"/>
            </a:xfrm>
            <a:custGeom>
              <a:avLst/>
              <a:gdLst/>
              <a:ahLst/>
              <a:cxnLst/>
              <a:rect l="l" t="t" r="r" b="b"/>
              <a:pathLst>
                <a:path w="3132899" h="2967710">
                  <a:moveTo>
                    <a:pt x="0" y="0"/>
                  </a:moveTo>
                  <a:lnTo>
                    <a:pt x="3132899" y="0"/>
                  </a:lnTo>
                  <a:lnTo>
                    <a:pt x="3132899" y="2967710"/>
                  </a:lnTo>
                  <a:lnTo>
                    <a:pt x="0" y="2967710"/>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GB"/>
            </a:p>
          </p:txBody>
        </p:sp>
        <p:sp>
          <p:nvSpPr>
            <p:cNvPr id="72" name="Freeform 9">
              <a:extLst>
                <a:ext uri="{FF2B5EF4-FFF2-40B4-BE49-F238E27FC236}">
                  <a16:creationId xmlns:a16="http://schemas.microsoft.com/office/drawing/2014/main" id="{6036F30B-18D7-55D0-0186-F129C39F84AA}"/>
                </a:ext>
              </a:extLst>
            </p:cNvPr>
            <p:cNvSpPr/>
            <p:nvPr/>
          </p:nvSpPr>
          <p:spPr>
            <a:xfrm rot="10078272">
              <a:off x="621769" y="184916"/>
              <a:ext cx="1971350" cy="1867406"/>
            </a:xfrm>
            <a:custGeom>
              <a:avLst/>
              <a:gdLst/>
              <a:ahLst/>
              <a:cxnLst/>
              <a:rect l="l" t="t" r="r" b="b"/>
              <a:pathLst>
                <a:path w="1971350" h="1867406">
                  <a:moveTo>
                    <a:pt x="0" y="0"/>
                  </a:moveTo>
                  <a:lnTo>
                    <a:pt x="1971350" y="0"/>
                  </a:lnTo>
                  <a:lnTo>
                    <a:pt x="1971350" y="1867406"/>
                  </a:lnTo>
                  <a:lnTo>
                    <a:pt x="0" y="1867406"/>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endParaRPr lang="en-GB"/>
            </a:p>
          </p:txBody>
        </p:sp>
        <p:grpSp>
          <p:nvGrpSpPr>
            <p:cNvPr id="73" name="Group 10">
              <a:extLst>
                <a:ext uri="{FF2B5EF4-FFF2-40B4-BE49-F238E27FC236}">
                  <a16:creationId xmlns:a16="http://schemas.microsoft.com/office/drawing/2014/main" id="{33854D6A-7B85-235E-3494-097718747565}"/>
                </a:ext>
              </a:extLst>
            </p:cNvPr>
            <p:cNvGrpSpPr/>
            <p:nvPr/>
          </p:nvGrpSpPr>
          <p:grpSpPr>
            <a:xfrm>
              <a:off x="0" y="1810741"/>
              <a:ext cx="852996" cy="852996"/>
              <a:chOff x="0" y="0"/>
              <a:chExt cx="812800" cy="812800"/>
            </a:xfrm>
          </p:grpSpPr>
          <p:sp>
            <p:nvSpPr>
              <p:cNvPr id="105" name="Freeform 11">
                <a:extLst>
                  <a:ext uri="{FF2B5EF4-FFF2-40B4-BE49-F238E27FC236}">
                    <a16:creationId xmlns:a16="http://schemas.microsoft.com/office/drawing/2014/main" id="{B58C13B2-6C6D-1B01-8781-E23364A5DDC4}"/>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744A03"/>
              </a:solidFill>
            </p:spPr>
            <p:txBody>
              <a:bodyPr/>
              <a:lstStyle/>
              <a:p>
                <a:endParaRPr lang="en-GB"/>
              </a:p>
            </p:txBody>
          </p:sp>
          <p:sp>
            <p:nvSpPr>
              <p:cNvPr id="106" name="TextBox 12">
                <a:extLst>
                  <a:ext uri="{FF2B5EF4-FFF2-40B4-BE49-F238E27FC236}">
                    <a16:creationId xmlns:a16="http://schemas.microsoft.com/office/drawing/2014/main" id="{0298784E-69D4-2F02-83F2-5DD5F32F87E4}"/>
                  </a:ext>
                </a:extLst>
              </p:cNvPr>
              <p:cNvSpPr txBox="1"/>
              <p:nvPr/>
            </p:nvSpPr>
            <p:spPr>
              <a:xfrm>
                <a:off x="76200" y="47625"/>
                <a:ext cx="660400" cy="688975"/>
              </a:xfrm>
              <a:prstGeom prst="rect">
                <a:avLst/>
              </a:prstGeom>
            </p:spPr>
            <p:txBody>
              <a:bodyPr lIns="50800" tIns="50800" rIns="50800" bIns="50800" rtlCol="0" anchor="ctr"/>
              <a:lstStyle/>
              <a:p>
                <a:pPr algn="ctr">
                  <a:lnSpc>
                    <a:spcPts val="1960"/>
                  </a:lnSpc>
                </a:pPr>
                <a:endParaRPr/>
              </a:p>
            </p:txBody>
          </p:sp>
        </p:grpSp>
        <p:grpSp>
          <p:nvGrpSpPr>
            <p:cNvPr id="75" name="Group 13">
              <a:extLst>
                <a:ext uri="{FF2B5EF4-FFF2-40B4-BE49-F238E27FC236}">
                  <a16:creationId xmlns:a16="http://schemas.microsoft.com/office/drawing/2014/main" id="{A77AD1C5-E8E2-5FF8-FB32-AE4E1A4486C7}"/>
                </a:ext>
              </a:extLst>
            </p:cNvPr>
            <p:cNvGrpSpPr/>
            <p:nvPr/>
          </p:nvGrpSpPr>
          <p:grpSpPr>
            <a:xfrm>
              <a:off x="2570638" y="270521"/>
              <a:ext cx="583309" cy="583309"/>
              <a:chOff x="0" y="0"/>
              <a:chExt cx="812800" cy="812800"/>
            </a:xfrm>
          </p:grpSpPr>
          <p:sp>
            <p:nvSpPr>
              <p:cNvPr id="81" name="Freeform 14">
                <a:extLst>
                  <a:ext uri="{FF2B5EF4-FFF2-40B4-BE49-F238E27FC236}">
                    <a16:creationId xmlns:a16="http://schemas.microsoft.com/office/drawing/2014/main" id="{815BB53E-CE53-10CB-830D-624A7C38B46E}"/>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E6721F"/>
              </a:solidFill>
            </p:spPr>
            <p:txBody>
              <a:bodyPr/>
              <a:lstStyle/>
              <a:p>
                <a:endParaRPr lang="en-GB"/>
              </a:p>
            </p:txBody>
          </p:sp>
          <p:sp>
            <p:nvSpPr>
              <p:cNvPr id="104" name="TextBox 15">
                <a:extLst>
                  <a:ext uri="{FF2B5EF4-FFF2-40B4-BE49-F238E27FC236}">
                    <a16:creationId xmlns:a16="http://schemas.microsoft.com/office/drawing/2014/main" id="{8E07D553-CAC1-1DFC-BFA1-D83939C370CB}"/>
                  </a:ext>
                </a:extLst>
              </p:cNvPr>
              <p:cNvSpPr txBox="1"/>
              <p:nvPr/>
            </p:nvSpPr>
            <p:spPr>
              <a:xfrm>
                <a:off x="76200" y="47625"/>
                <a:ext cx="660400" cy="688975"/>
              </a:xfrm>
              <a:prstGeom prst="rect">
                <a:avLst/>
              </a:prstGeom>
            </p:spPr>
            <p:txBody>
              <a:bodyPr lIns="50800" tIns="50800" rIns="50800" bIns="50800" rtlCol="0" anchor="ctr"/>
              <a:lstStyle/>
              <a:p>
                <a:pPr algn="ctr">
                  <a:lnSpc>
                    <a:spcPts val="1960"/>
                  </a:lnSpc>
                </a:pPr>
                <a:endParaRPr/>
              </a:p>
            </p:txBody>
          </p:sp>
        </p:grpSp>
      </p:grpSp>
      <p:sp>
        <p:nvSpPr>
          <p:cNvPr id="108" name="Freeform 23">
            <a:extLst>
              <a:ext uri="{FF2B5EF4-FFF2-40B4-BE49-F238E27FC236}">
                <a16:creationId xmlns:a16="http://schemas.microsoft.com/office/drawing/2014/main" id="{E8247F17-EFFE-6837-5563-FEF740627A06}"/>
              </a:ext>
            </a:extLst>
          </p:cNvPr>
          <p:cNvSpPr/>
          <p:nvPr/>
        </p:nvSpPr>
        <p:spPr>
          <a:xfrm flipH="1">
            <a:off x="2682605" y="1559418"/>
            <a:ext cx="164618" cy="243335"/>
          </a:xfrm>
          <a:custGeom>
            <a:avLst/>
            <a:gdLst/>
            <a:ahLst/>
            <a:cxnLst/>
            <a:rect l="l" t="t" r="r" b="b"/>
            <a:pathLst>
              <a:path w="424791" h="647188">
                <a:moveTo>
                  <a:pt x="424791" y="0"/>
                </a:moveTo>
                <a:lnTo>
                  <a:pt x="0" y="0"/>
                </a:lnTo>
                <a:lnTo>
                  <a:pt x="0" y="647189"/>
                </a:lnTo>
                <a:lnTo>
                  <a:pt x="424791" y="647189"/>
                </a:lnTo>
                <a:lnTo>
                  <a:pt x="424791"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GB"/>
          </a:p>
        </p:txBody>
      </p:sp>
      <p:sp>
        <p:nvSpPr>
          <p:cNvPr id="107" name="Freeform 23">
            <a:extLst>
              <a:ext uri="{FF2B5EF4-FFF2-40B4-BE49-F238E27FC236}">
                <a16:creationId xmlns:a16="http://schemas.microsoft.com/office/drawing/2014/main" id="{D1A12389-603F-8E71-4FB4-E886A8B5C6D1}"/>
              </a:ext>
            </a:extLst>
          </p:cNvPr>
          <p:cNvSpPr/>
          <p:nvPr/>
        </p:nvSpPr>
        <p:spPr>
          <a:xfrm flipH="1">
            <a:off x="4235868" y="1344467"/>
            <a:ext cx="164618" cy="243335"/>
          </a:xfrm>
          <a:custGeom>
            <a:avLst/>
            <a:gdLst/>
            <a:ahLst/>
            <a:cxnLst/>
            <a:rect l="l" t="t" r="r" b="b"/>
            <a:pathLst>
              <a:path w="424791" h="647188">
                <a:moveTo>
                  <a:pt x="424791" y="0"/>
                </a:moveTo>
                <a:lnTo>
                  <a:pt x="0" y="0"/>
                </a:lnTo>
                <a:lnTo>
                  <a:pt x="0" y="647189"/>
                </a:lnTo>
                <a:lnTo>
                  <a:pt x="424791" y="647189"/>
                </a:lnTo>
                <a:lnTo>
                  <a:pt x="424791"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GB" dirty="0"/>
          </a:p>
        </p:txBody>
      </p:sp>
      <p:pic>
        <p:nvPicPr>
          <p:cNvPr id="114" name="Picture 113" descr="A group of tractors with different colors&#10;&#10;Description automatically generated">
            <a:extLst>
              <a:ext uri="{FF2B5EF4-FFF2-40B4-BE49-F238E27FC236}">
                <a16:creationId xmlns:a16="http://schemas.microsoft.com/office/drawing/2014/main" id="{88A056FF-EAF5-F77C-88EE-468EEB1CAE42}"/>
              </a:ext>
            </a:extLst>
          </p:cNvPr>
          <p:cNvPicPr>
            <a:picLocks noChangeAspect="1"/>
          </p:cNvPicPr>
          <p:nvPr/>
        </p:nvPicPr>
        <p:blipFill rotWithShape="1">
          <a:blip r:embed="rId12">
            <a:clrChange>
              <a:clrFrom>
                <a:srgbClr val="FFFFFF"/>
              </a:clrFrom>
              <a:clrTo>
                <a:srgbClr val="FFFFFF">
                  <a:alpha val="0"/>
                </a:srgbClr>
              </a:clrTo>
            </a:clrChange>
            <a:extLst>
              <a:ext uri="{BEBA8EAE-BF5A-486C-A8C5-ECC9F3942E4B}">
                <a14:imgProps xmlns:a14="http://schemas.microsoft.com/office/drawing/2010/main">
                  <a14:imgLayer r:embed="rId13">
                    <a14:imgEffect>
                      <a14:brightnessContrast bright="20000" contrast="-40000"/>
                    </a14:imgEffect>
                  </a14:imgLayer>
                </a14:imgProps>
              </a:ext>
            </a:extLst>
          </a:blip>
          <a:srcRect l="66176" t="48941"/>
          <a:stretch/>
        </p:blipFill>
        <p:spPr>
          <a:xfrm flipH="1">
            <a:off x="6231831" y="2597201"/>
            <a:ext cx="248019" cy="209472"/>
          </a:xfrm>
          <a:prstGeom prst="rect">
            <a:avLst/>
          </a:prstGeom>
        </p:spPr>
      </p:pic>
      <p:sp>
        <p:nvSpPr>
          <p:cNvPr id="36" name="Freeform 23">
            <a:extLst>
              <a:ext uri="{FF2B5EF4-FFF2-40B4-BE49-F238E27FC236}">
                <a16:creationId xmlns:a16="http://schemas.microsoft.com/office/drawing/2014/main" id="{F0599A61-FC1F-EF7D-98A5-F27278CE3DAC}"/>
              </a:ext>
            </a:extLst>
          </p:cNvPr>
          <p:cNvSpPr/>
          <p:nvPr/>
        </p:nvSpPr>
        <p:spPr>
          <a:xfrm flipH="1">
            <a:off x="1618230" y="2477352"/>
            <a:ext cx="164618" cy="243335"/>
          </a:xfrm>
          <a:custGeom>
            <a:avLst/>
            <a:gdLst/>
            <a:ahLst/>
            <a:cxnLst/>
            <a:rect l="l" t="t" r="r" b="b"/>
            <a:pathLst>
              <a:path w="424791" h="647188">
                <a:moveTo>
                  <a:pt x="424791" y="0"/>
                </a:moveTo>
                <a:lnTo>
                  <a:pt x="0" y="0"/>
                </a:lnTo>
                <a:lnTo>
                  <a:pt x="0" y="647189"/>
                </a:lnTo>
                <a:lnTo>
                  <a:pt x="424791" y="647189"/>
                </a:lnTo>
                <a:lnTo>
                  <a:pt x="424791"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GB"/>
          </a:p>
        </p:txBody>
      </p:sp>
      <p:sp>
        <p:nvSpPr>
          <p:cNvPr id="39" name="Freeform 23">
            <a:extLst>
              <a:ext uri="{FF2B5EF4-FFF2-40B4-BE49-F238E27FC236}">
                <a16:creationId xmlns:a16="http://schemas.microsoft.com/office/drawing/2014/main" id="{28FC5DE0-6750-5871-F290-82DB8B2010F7}"/>
              </a:ext>
            </a:extLst>
          </p:cNvPr>
          <p:cNvSpPr/>
          <p:nvPr/>
        </p:nvSpPr>
        <p:spPr>
          <a:xfrm flipH="1">
            <a:off x="3809820" y="2611134"/>
            <a:ext cx="164618" cy="243335"/>
          </a:xfrm>
          <a:custGeom>
            <a:avLst/>
            <a:gdLst/>
            <a:ahLst/>
            <a:cxnLst/>
            <a:rect l="l" t="t" r="r" b="b"/>
            <a:pathLst>
              <a:path w="424791" h="647188">
                <a:moveTo>
                  <a:pt x="424791" y="0"/>
                </a:moveTo>
                <a:lnTo>
                  <a:pt x="0" y="0"/>
                </a:lnTo>
                <a:lnTo>
                  <a:pt x="0" y="647189"/>
                </a:lnTo>
                <a:lnTo>
                  <a:pt x="424791" y="647189"/>
                </a:lnTo>
                <a:lnTo>
                  <a:pt x="424791"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GB"/>
          </a:p>
        </p:txBody>
      </p:sp>
      <p:sp>
        <p:nvSpPr>
          <p:cNvPr id="41" name="Freeform 23">
            <a:extLst>
              <a:ext uri="{FF2B5EF4-FFF2-40B4-BE49-F238E27FC236}">
                <a16:creationId xmlns:a16="http://schemas.microsoft.com/office/drawing/2014/main" id="{777FB6E4-4BDF-D4BD-3738-B0EADDD975CD}"/>
              </a:ext>
            </a:extLst>
          </p:cNvPr>
          <p:cNvSpPr/>
          <p:nvPr/>
        </p:nvSpPr>
        <p:spPr>
          <a:xfrm flipH="1">
            <a:off x="5419280" y="1448731"/>
            <a:ext cx="164618" cy="243335"/>
          </a:xfrm>
          <a:custGeom>
            <a:avLst/>
            <a:gdLst/>
            <a:ahLst/>
            <a:cxnLst/>
            <a:rect l="l" t="t" r="r" b="b"/>
            <a:pathLst>
              <a:path w="424791" h="647188">
                <a:moveTo>
                  <a:pt x="424791" y="0"/>
                </a:moveTo>
                <a:lnTo>
                  <a:pt x="0" y="0"/>
                </a:lnTo>
                <a:lnTo>
                  <a:pt x="0" y="647189"/>
                </a:lnTo>
                <a:lnTo>
                  <a:pt x="424791" y="647189"/>
                </a:lnTo>
                <a:lnTo>
                  <a:pt x="424791"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GB"/>
          </a:p>
        </p:txBody>
      </p:sp>
      <p:sp>
        <p:nvSpPr>
          <p:cNvPr id="53" name="Freeform 23">
            <a:extLst>
              <a:ext uri="{FF2B5EF4-FFF2-40B4-BE49-F238E27FC236}">
                <a16:creationId xmlns:a16="http://schemas.microsoft.com/office/drawing/2014/main" id="{55A4B85B-96C4-0CF6-D7D3-0B700224D5DD}"/>
              </a:ext>
            </a:extLst>
          </p:cNvPr>
          <p:cNvSpPr/>
          <p:nvPr/>
        </p:nvSpPr>
        <p:spPr>
          <a:xfrm flipH="1">
            <a:off x="7185857" y="1344466"/>
            <a:ext cx="164618" cy="243335"/>
          </a:xfrm>
          <a:custGeom>
            <a:avLst/>
            <a:gdLst/>
            <a:ahLst/>
            <a:cxnLst/>
            <a:rect l="l" t="t" r="r" b="b"/>
            <a:pathLst>
              <a:path w="424791" h="647188">
                <a:moveTo>
                  <a:pt x="424791" y="0"/>
                </a:moveTo>
                <a:lnTo>
                  <a:pt x="0" y="0"/>
                </a:lnTo>
                <a:lnTo>
                  <a:pt x="0" y="647189"/>
                </a:lnTo>
                <a:lnTo>
                  <a:pt x="424791" y="647189"/>
                </a:lnTo>
                <a:lnTo>
                  <a:pt x="424791"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GB"/>
          </a:p>
        </p:txBody>
      </p:sp>
      <p:sp>
        <p:nvSpPr>
          <p:cNvPr id="57" name="Freeform 23">
            <a:extLst>
              <a:ext uri="{FF2B5EF4-FFF2-40B4-BE49-F238E27FC236}">
                <a16:creationId xmlns:a16="http://schemas.microsoft.com/office/drawing/2014/main" id="{32B6BAF7-FE28-C059-6C97-828B14D14F27}"/>
              </a:ext>
            </a:extLst>
          </p:cNvPr>
          <p:cNvSpPr/>
          <p:nvPr/>
        </p:nvSpPr>
        <p:spPr>
          <a:xfrm flipH="1">
            <a:off x="8814196" y="2382230"/>
            <a:ext cx="164618" cy="243335"/>
          </a:xfrm>
          <a:custGeom>
            <a:avLst/>
            <a:gdLst/>
            <a:ahLst/>
            <a:cxnLst/>
            <a:rect l="l" t="t" r="r" b="b"/>
            <a:pathLst>
              <a:path w="424791" h="647188">
                <a:moveTo>
                  <a:pt x="424791" y="0"/>
                </a:moveTo>
                <a:lnTo>
                  <a:pt x="0" y="0"/>
                </a:lnTo>
                <a:lnTo>
                  <a:pt x="0" y="647189"/>
                </a:lnTo>
                <a:lnTo>
                  <a:pt x="424791" y="647189"/>
                </a:lnTo>
                <a:lnTo>
                  <a:pt x="424791"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GB"/>
          </a:p>
        </p:txBody>
      </p:sp>
      <p:sp>
        <p:nvSpPr>
          <p:cNvPr id="35" name="Freeform 23">
            <a:extLst>
              <a:ext uri="{FF2B5EF4-FFF2-40B4-BE49-F238E27FC236}">
                <a16:creationId xmlns:a16="http://schemas.microsoft.com/office/drawing/2014/main" id="{1331B885-97F7-0189-EFD7-9467758AA95B}"/>
              </a:ext>
            </a:extLst>
          </p:cNvPr>
          <p:cNvSpPr/>
          <p:nvPr/>
        </p:nvSpPr>
        <p:spPr>
          <a:xfrm flipH="1">
            <a:off x="4252856" y="5279921"/>
            <a:ext cx="164618" cy="243335"/>
          </a:xfrm>
          <a:custGeom>
            <a:avLst/>
            <a:gdLst/>
            <a:ahLst/>
            <a:cxnLst/>
            <a:rect l="l" t="t" r="r" b="b"/>
            <a:pathLst>
              <a:path w="424791" h="647188">
                <a:moveTo>
                  <a:pt x="424791" y="0"/>
                </a:moveTo>
                <a:lnTo>
                  <a:pt x="0" y="0"/>
                </a:lnTo>
                <a:lnTo>
                  <a:pt x="0" y="647189"/>
                </a:lnTo>
                <a:lnTo>
                  <a:pt x="424791" y="647189"/>
                </a:lnTo>
                <a:lnTo>
                  <a:pt x="424791"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GB"/>
          </a:p>
        </p:txBody>
      </p:sp>
    </p:spTree>
    <p:extLst>
      <p:ext uri="{BB962C8B-B14F-4D97-AF65-F5344CB8AC3E}">
        <p14:creationId xmlns:p14="http://schemas.microsoft.com/office/powerpoint/2010/main" val="419163715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9B32D6-328F-14FE-0502-4F0A2609CC60}"/>
            </a:ext>
          </a:extLst>
        </p:cNvPr>
        <p:cNvGrpSpPr/>
        <p:nvPr/>
      </p:nvGrpSpPr>
      <p:grpSpPr>
        <a:xfrm>
          <a:off x="0" y="0"/>
          <a:ext cx="0" cy="0"/>
          <a:chOff x="0" y="0"/>
          <a:chExt cx="0" cy="0"/>
        </a:xfrm>
      </p:grpSpPr>
      <p:pic>
        <p:nvPicPr>
          <p:cNvPr id="6" name="Picture 5">
            <a:extLst>
              <a:ext uri="{FF2B5EF4-FFF2-40B4-BE49-F238E27FC236}">
                <a16:creationId xmlns:a16="http://schemas.microsoft.com/office/drawing/2014/main" id="{17EF176C-AC8C-8380-B878-086414982F1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916" y="-2478"/>
            <a:ext cx="9899083" cy="6998996"/>
          </a:xfrm>
          <a:prstGeom prst="rect">
            <a:avLst/>
          </a:prstGeom>
        </p:spPr>
      </p:pic>
      <p:sp>
        <p:nvSpPr>
          <p:cNvPr id="50" name="TextBox 42">
            <a:extLst>
              <a:ext uri="{FF2B5EF4-FFF2-40B4-BE49-F238E27FC236}">
                <a16:creationId xmlns:a16="http://schemas.microsoft.com/office/drawing/2014/main" id="{A804AC9A-EFEA-A198-8E84-B9DE03ADDCAF}"/>
              </a:ext>
            </a:extLst>
          </p:cNvPr>
          <p:cNvSpPr txBox="1"/>
          <p:nvPr/>
        </p:nvSpPr>
        <p:spPr>
          <a:xfrm>
            <a:off x="3872698" y="5557949"/>
            <a:ext cx="440521" cy="209345"/>
          </a:xfrm>
          <a:prstGeom prst="rect">
            <a:avLst/>
          </a:prstGeom>
        </p:spPr>
        <p:txBody>
          <a:bodyPr lIns="27376" tIns="27376" rIns="27376" bIns="27376" rtlCol="0" anchor="ctr"/>
          <a:lstStyle/>
          <a:p>
            <a:pPr algn="ctr">
              <a:lnSpc>
                <a:spcPts val="1959"/>
              </a:lnSpc>
            </a:pPr>
            <a:endParaRPr/>
          </a:p>
        </p:txBody>
      </p:sp>
      <p:graphicFrame>
        <p:nvGraphicFramePr>
          <p:cNvPr id="56" name="Table 107">
            <a:extLst>
              <a:ext uri="{FF2B5EF4-FFF2-40B4-BE49-F238E27FC236}">
                <a16:creationId xmlns:a16="http://schemas.microsoft.com/office/drawing/2014/main" id="{6B60B558-A7E7-EDD9-B934-00D41D2A7CD9}"/>
              </a:ext>
            </a:extLst>
          </p:cNvPr>
          <p:cNvGraphicFramePr>
            <a:graphicFrameLocks noGrp="1"/>
          </p:cNvGraphicFramePr>
          <p:nvPr>
            <p:extLst>
              <p:ext uri="{D42A27DB-BD31-4B8C-83A1-F6EECF244321}">
                <p14:modId xmlns:p14="http://schemas.microsoft.com/office/powerpoint/2010/main" val="3894443"/>
              </p:ext>
            </p:extLst>
          </p:nvPr>
        </p:nvGraphicFramePr>
        <p:xfrm>
          <a:off x="1457602" y="922511"/>
          <a:ext cx="7675579" cy="4624070"/>
        </p:xfrm>
        <a:graphic>
          <a:graphicData uri="http://schemas.openxmlformats.org/drawingml/2006/table">
            <a:tbl>
              <a:tblPr firstRow="1" bandRow="1">
                <a:tableStyleId>{5C22544A-7EE6-4342-B048-85BDC9FD1C3A}</a:tableStyleId>
              </a:tblPr>
              <a:tblGrid>
                <a:gridCol w="1500964">
                  <a:extLst>
                    <a:ext uri="{9D8B030D-6E8A-4147-A177-3AD203B41FA5}">
                      <a16:colId xmlns:a16="http://schemas.microsoft.com/office/drawing/2014/main" val="141170056"/>
                    </a:ext>
                  </a:extLst>
                </a:gridCol>
                <a:gridCol w="1586187">
                  <a:extLst>
                    <a:ext uri="{9D8B030D-6E8A-4147-A177-3AD203B41FA5}">
                      <a16:colId xmlns:a16="http://schemas.microsoft.com/office/drawing/2014/main" val="184896271"/>
                    </a:ext>
                  </a:extLst>
                </a:gridCol>
                <a:gridCol w="1534402">
                  <a:extLst>
                    <a:ext uri="{9D8B030D-6E8A-4147-A177-3AD203B41FA5}">
                      <a16:colId xmlns:a16="http://schemas.microsoft.com/office/drawing/2014/main" val="3716586628"/>
                    </a:ext>
                  </a:extLst>
                </a:gridCol>
                <a:gridCol w="1557866">
                  <a:extLst>
                    <a:ext uri="{9D8B030D-6E8A-4147-A177-3AD203B41FA5}">
                      <a16:colId xmlns:a16="http://schemas.microsoft.com/office/drawing/2014/main" val="3229335858"/>
                    </a:ext>
                  </a:extLst>
                </a:gridCol>
                <a:gridCol w="1496160">
                  <a:extLst>
                    <a:ext uri="{9D8B030D-6E8A-4147-A177-3AD203B41FA5}">
                      <a16:colId xmlns:a16="http://schemas.microsoft.com/office/drawing/2014/main" val="2848023262"/>
                    </a:ext>
                  </a:extLst>
                </a:gridCol>
              </a:tblGrid>
              <a:tr h="0">
                <a:tc>
                  <a:txBody>
                    <a:bodyPr/>
                    <a:lstStyle/>
                    <a:p>
                      <a:pPr algn="ctr"/>
                      <a:endParaRPr lang="en-GB" sz="900" b="1" dirty="0">
                        <a:solidFill>
                          <a:schemeClr val="tx1"/>
                        </a:solidFill>
                        <a:latin typeface="Century Gothic"/>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it-IT" sz="900" b="0" kern="1200" dirty="0">
                          <a:solidFill>
                            <a:schemeClr val="tx1"/>
                          </a:solidFill>
                          <a:latin typeface="Century Gothic"/>
                          <a:ea typeface="+mn-ea"/>
                          <a:cs typeface="+mn-cs"/>
                        </a:rPr>
                        <a:t> Hearty Cottage Pie (VE)</a:t>
                      </a:r>
                    </a:p>
                    <a:p>
                      <a:pPr algn="ctr"/>
                      <a:endParaRPr lang="en-GB" sz="900" b="1" dirty="0">
                        <a:solidFill>
                          <a:schemeClr val="tx1"/>
                        </a:solidFill>
                        <a:latin typeface="Century Gothic"/>
                      </a:endParaRPr>
                    </a:p>
                    <a:p>
                      <a:pPr algn="ctr"/>
                      <a:endParaRPr lang="en-GB" sz="900" b="1" dirty="0">
                        <a:solidFill>
                          <a:schemeClr val="tx1"/>
                        </a:solidFill>
                        <a:latin typeface="Century Gothic"/>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900" b="0" kern="1200" noProof="0" dirty="0">
                        <a:solidFill>
                          <a:schemeClr val="tx1"/>
                        </a:solidFill>
                        <a:latin typeface="Century Gothic"/>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en-US" sz="900" b="1" kern="1200" noProof="0" dirty="0">
                          <a:solidFill>
                            <a:schemeClr val="tx1"/>
                          </a:solidFill>
                          <a:latin typeface="Century Gothic"/>
                          <a:ea typeface="+mn-ea"/>
                          <a:cs typeface="+mn-cs"/>
                        </a:rPr>
                        <a:t> </a:t>
                      </a:r>
                      <a:r>
                        <a:rPr lang="en-US" sz="900" b="0" kern="1200" noProof="0" dirty="0">
                          <a:solidFill>
                            <a:schemeClr val="tx1"/>
                          </a:solidFill>
                          <a:latin typeface="Century Gothic"/>
                          <a:ea typeface="+mn-ea"/>
                          <a:cs typeface="+mn-cs"/>
                        </a:rPr>
                        <a:t>Chinese Rainbow Noodles (V) </a:t>
                      </a:r>
                      <a:endParaRPr lang="en-GB" sz="900" b="0" kern="1200" dirty="0">
                        <a:solidFill>
                          <a:schemeClr val="tx1"/>
                        </a:solidFill>
                        <a:latin typeface="Century Gothic"/>
                        <a:ea typeface="+mn-ea"/>
                        <a:cs typeface="+mn-cs"/>
                      </a:endParaRP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900" b="1" kern="1200" dirty="0">
                        <a:solidFill>
                          <a:schemeClr val="tx1"/>
                        </a:solidFill>
                        <a:latin typeface="Century Gothic"/>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en-US" sz="900" b="0" kern="1200" dirty="0">
                          <a:solidFill>
                            <a:schemeClr val="tx1"/>
                          </a:solidFill>
                          <a:latin typeface="Century Gothic"/>
                          <a:ea typeface="+mn-ea"/>
                          <a:cs typeface="+mn-cs"/>
                        </a:rPr>
                        <a:t> BBQ Quorn with  Seasoned Potatoes and  Sweetcorn Salsa (VE)</a:t>
                      </a:r>
                    </a:p>
                    <a:p>
                      <a:pPr marL="0" marR="0" lvl="0" indent="0" algn="ctr" defTabSz="914400" rtl="0" eaLnBrk="1" fontAlgn="auto" latinLnBrk="0" hangingPunct="1">
                        <a:lnSpc>
                          <a:spcPct val="100000"/>
                        </a:lnSpc>
                        <a:spcBef>
                          <a:spcPts val="0"/>
                        </a:spcBef>
                        <a:spcAft>
                          <a:spcPts val="0"/>
                        </a:spcAft>
                        <a:buClrTx/>
                        <a:buSzTx/>
                        <a:buFontTx/>
                        <a:buNone/>
                        <a:tabLst/>
                        <a:defRPr/>
                      </a:pPr>
                      <a:endParaRPr lang="en-GB" sz="900" b="0" kern="1200" dirty="0">
                        <a:solidFill>
                          <a:schemeClr val="tx1"/>
                        </a:solidFill>
                        <a:latin typeface="Century Gothic"/>
                        <a:ea typeface="+mn-ea"/>
                        <a:cs typeface="+mn-cs"/>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it-IT" sz="900" b="1" kern="1200" dirty="0">
                        <a:solidFill>
                          <a:schemeClr val="tx1"/>
                        </a:solidFill>
                        <a:latin typeface="Century Gothic"/>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en-US" sz="900" b="0" kern="1200" dirty="0">
                          <a:solidFill>
                            <a:schemeClr val="tx1"/>
                          </a:solidFill>
                          <a:latin typeface="Century Gothic"/>
                          <a:ea typeface="+mn-ea"/>
                          <a:cs typeface="+mn-cs"/>
                        </a:rPr>
                        <a:t>Greek Macaroni Pastitsio (V) </a:t>
                      </a:r>
                      <a:endParaRPr lang="en-GB" sz="900" b="0" kern="1200" dirty="0">
                        <a:solidFill>
                          <a:schemeClr val="tx1"/>
                        </a:solidFill>
                        <a:latin typeface="Century Gothic"/>
                        <a:ea typeface="+mn-ea"/>
                        <a:cs typeface="+mn-cs"/>
                      </a:endParaRP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900" b="1" kern="1200" dirty="0">
                        <a:solidFill>
                          <a:schemeClr val="tx1"/>
                        </a:solidFill>
                        <a:latin typeface="Century Gothic"/>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en-US" sz="900" b="0" kern="1200" dirty="0">
                          <a:solidFill>
                            <a:schemeClr val="tx1"/>
                          </a:solidFill>
                          <a:latin typeface="Century Gothic"/>
                          <a:ea typeface="+mn-ea"/>
                          <a:cs typeface="+mn-cs"/>
                        </a:rPr>
                        <a:t>Smashed Bean &amp; Lentil Patty with</a:t>
                      </a:r>
                      <a:r>
                        <a:rPr lang="en-US" sz="900" b="1" kern="1200" dirty="0">
                          <a:solidFill>
                            <a:schemeClr val="tx1"/>
                          </a:solidFill>
                          <a:latin typeface="Century Gothic"/>
                          <a:ea typeface="+mn-ea"/>
                          <a:cs typeface="+mn-cs"/>
                        </a:rPr>
                        <a:t> </a:t>
                      </a:r>
                      <a:r>
                        <a:rPr lang="en-US" sz="900" b="0" kern="1200" dirty="0">
                          <a:solidFill>
                            <a:schemeClr val="tx1"/>
                          </a:solidFill>
                          <a:latin typeface="Century Gothic"/>
                          <a:ea typeface="+mn-ea"/>
                          <a:cs typeface="+mn-cs"/>
                        </a:rPr>
                        <a:t>Chips (VE)</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3213766"/>
                  </a:ext>
                </a:extLst>
              </a:tr>
              <a:tr h="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900" b="1" dirty="0">
                          <a:solidFill>
                            <a:schemeClr val="tx1"/>
                          </a:solidFill>
                          <a:latin typeface="Century Gothic"/>
                        </a:rPr>
                        <a:t> </a:t>
                      </a:r>
                      <a:r>
                        <a:rPr lang="en-GB" sz="900" b="0" dirty="0">
                          <a:solidFill>
                            <a:schemeClr val="tx1"/>
                          </a:solidFill>
                          <a:latin typeface="Century Gothic"/>
                        </a:rPr>
                        <a:t>Classic Cheese and Tomato Pizza with </a:t>
                      </a:r>
                      <a:r>
                        <a:rPr lang="en-GB" sz="900" b="1" dirty="0">
                          <a:solidFill>
                            <a:schemeClr val="tx1"/>
                          </a:solidFill>
                          <a:latin typeface="Century Gothic"/>
                        </a:rPr>
                        <a:t> </a:t>
                      </a:r>
                      <a:r>
                        <a:rPr lang="en-GB" sz="900" b="0" dirty="0">
                          <a:solidFill>
                            <a:schemeClr val="tx1"/>
                          </a:solidFill>
                          <a:latin typeface="Century Gothic"/>
                        </a:rPr>
                        <a:t>Wedges (V)</a:t>
                      </a:r>
                    </a:p>
                    <a:p>
                      <a:pPr marL="0" marR="0" lvl="0" indent="0" algn="ctr" defTabSz="914400" rtl="0" fontAlgn="auto" hangingPunct="1">
                        <a:lnSpc>
                          <a:spcPct val="100000"/>
                        </a:lnSpc>
                        <a:spcBef>
                          <a:spcPts val="0"/>
                        </a:spcBef>
                        <a:spcAft>
                          <a:spcPts val="0"/>
                        </a:spcAft>
                        <a:buNone/>
                        <a:tabLst/>
                      </a:pPr>
                      <a:endParaRPr lang="en-GB" sz="900" b="0" i="0" u="none" strike="noStrike" kern="1200" cap="none" spc="0" baseline="0" dirty="0">
                        <a:solidFill>
                          <a:srgbClr val="000000"/>
                        </a:solidFill>
                        <a:uFillTx/>
                        <a:latin typeface="Century Gothic"/>
                      </a:endParaRPr>
                    </a:p>
                  </a:txBody>
                  <a:tcPr>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900" b="0" kern="1200" dirty="0">
                          <a:solidFill>
                            <a:schemeClr val="tx1"/>
                          </a:solidFill>
                          <a:latin typeface="Century Gothic"/>
                          <a:ea typeface="+mn-ea"/>
                          <a:cs typeface="+mn-cs"/>
                        </a:rPr>
                        <a:t> Chicken and Sweetcorn Meatballs in  Tomato Sauce with  Rice</a:t>
                      </a:r>
                      <a:endParaRPr lang="en-GB" sz="900" b="0" kern="1200" dirty="0">
                        <a:solidFill>
                          <a:schemeClr val="tx1"/>
                        </a:solidFill>
                        <a:latin typeface="Century Gothic"/>
                        <a:ea typeface="+mn-ea"/>
                        <a:cs typeface="+mn-cs"/>
                      </a:endParaRPr>
                    </a:p>
                  </a:txBody>
                  <a:tcPr>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900" b="0" kern="1200" dirty="0">
                          <a:solidFill>
                            <a:schemeClr val="tx1"/>
                          </a:solidFill>
                          <a:latin typeface="Century Gothic"/>
                          <a:ea typeface="+mn-ea"/>
                          <a:cs typeface="+mn-cs"/>
                        </a:rPr>
                        <a:t>Roast Chicken with  Seasoned Potatoes and  Gravy</a:t>
                      </a:r>
                    </a:p>
                    <a:p>
                      <a:pPr marL="0" marR="0" lvl="0" indent="0" algn="ctr" defTabSz="914400" rtl="0" eaLnBrk="1" fontAlgn="auto" latinLnBrk="0" hangingPunct="1">
                        <a:lnSpc>
                          <a:spcPct val="100000"/>
                        </a:lnSpc>
                        <a:spcBef>
                          <a:spcPts val="0"/>
                        </a:spcBef>
                        <a:spcAft>
                          <a:spcPts val="0"/>
                        </a:spcAft>
                        <a:buClrTx/>
                        <a:buSzTx/>
                        <a:buFontTx/>
                        <a:buNone/>
                        <a:tabLst/>
                        <a:defRPr/>
                      </a:pPr>
                      <a:endParaRPr lang="en-US" sz="900" b="0" kern="1200" dirty="0">
                        <a:solidFill>
                          <a:schemeClr val="tx1"/>
                        </a:solidFill>
                        <a:latin typeface="Century Gothic"/>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lang="en-GB" sz="900" b="0" kern="1200" dirty="0">
                        <a:solidFill>
                          <a:schemeClr val="tx1"/>
                        </a:solidFill>
                        <a:latin typeface="Century Gothic"/>
                        <a:ea typeface="+mn-ea"/>
                        <a:cs typeface="+mn-cs"/>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900" b="0" kern="1200" dirty="0">
                          <a:solidFill>
                            <a:schemeClr val="tx1"/>
                          </a:solidFill>
                          <a:latin typeface="Century Gothic"/>
                          <a:ea typeface="+mn-ea"/>
                          <a:cs typeface="+mn-cs"/>
                        </a:rPr>
                        <a:t> Beef Cottage Pie </a:t>
                      </a:r>
                      <a:br>
                        <a:rPr lang="en-GB" sz="900" b="0" kern="1200" dirty="0">
                          <a:solidFill>
                            <a:schemeClr val="tx1"/>
                          </a:solidFill>
                          <a:latin typeface="Century Gothic"/>
                          <a:ea typeface="+mn-ea"/>
                          <a:cs typeface="+mn-cs"/>
                        </a:rPr>
                      </a:br>
                      <a:endParaRPr lang="en-GB" sz="900" b="0" kern="1200" dirty="0">
                        <a:solidFill>
                          <a:schemeClr val="tx1"/>
                        </a:solidFill>
                        <a:latin typeface="Century Gothic"/>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lang="en-GB" sz="900" b="0" kern="1200" dirty="0">
                        <a:solidFill>
                          <a:schemeClr val="tx1"/>
                        </a:solidFill>
                        <a:latin typeface="Century Gothic"/>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lang="en-GB" sz="900" b="0" kern="1200" dirty="0">
                        <a:solidFill>
                          <a:schemeClr val="tx1"/>
                        </a:solidFill>
                        <a:latin typeface="Century Gothic"/>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lang="en-GB" sz="900" b="0" kern="1200" dirty="0">
                        <a:solidFill>
                          <a:schemeClr val="tx1"/>
                        </a:solidFill>
                        <a:latin typeface="Century Gothic"/>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lang="en-GB" sz="900" b="0" kern="1200" dirty="0">
                        <a:solidFill>
                          <a:schemeClr val="tx1"/>
                        </a:solidFill>
                        <a:latin typeface="Century Gothic"/>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lang="en-GB" sz="900" b="0" kern="1200" dirty="0">
                        <a:solidFill>
                          <a:schemeClr val="tx1"/>
                        </a:solidFill>
                        <a:latin typeface="Century Gothic"/>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lang="en-GB" sz="900" b="0" kern="1200" dirty="0">
                        <a:solidFill>
                          <a:schemeClr val="tx1"/>
                        </a:solidFill>
                        <a:latin typeface="Century Gothic"/>
                        <a:ea typeface="+mn-ea"/>
                        <a:cs typeface="+mn-cs"/>
                      </a:endParaRPr>
                    </a:p>
                  </a:txBody>
                  <a:tcPr marL="6350" marR="6350" marT="6350" marB="0" anchor="ctr">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900" b="0" kern="1200" dirty="0">
                          <a:solidFill>
                            <a:schemeClr val="tx1"/>
                          </a:solidFill>
                          <a:latin typeface="Century Gothic"/>
                          <a:ea typeface="+mn-ea"/>
                          <a:cs typeface="+mn-cs"/>
                        </a:rPr>
                        <a:t> Fish Fingers/ Salmon with Chips / Potato Wedges &amp; Tomato Sauce</a:t>
                      </a:r>
                    </a:p>
                    <a:p>
                      <a:pPr marL="0" marR="0" lvl="0" indent="0" algn="ctr" defTabSz="914400" rtl="0" eaLnBrk="1" fontAlgn="auto" latinLnBrk="0" hangingPunct="1">
                        <a:lnSpc>
                          <a:spcPct val="100000"/>
                        </a:lnSpc>
                        <a:spcBef>
                          <a:spcPts val="0"/>
                        </a:spcBef>
                        <a:spcAft>
                          <a:spcPts val="0"/>
                        </a:spcAft>
                        <a:buClrTx/>
                        <a:buSzTx/>
                        <a:buFontTx/>
                        <a:buNone/>
                        <a:tabLst/>
                        <a:defRPr/>
                      </a:pPr>
                      <a:endParaRPr lang="en-US" sz="900" b="0" kern="1200" dirty="0">
                        <a:solidFill>
                          <a:schemeClr val="tx1"/>
                        </a:solidFill>
                        <a:latin typeface="Century Gothic"/>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lang="en-US" sz="900" b="0" kern="1200" dirty="0">
                        <a:solidFill>
                          <a:schemeClr val="tx1"/>
                        </a:solidFill>
                        <a:latin typeface="Century Gothic"/>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lang="en-US" sz="900" b="0" kern="1200" dirty="0">
                        <a:solidFill>
                          <a:schemeClr val="tx1"/>
                        </a:solidFill>
                        <a:latin typeface="Century Gothic"/>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lang="en-GB" sz="900" b="0" kern="1200" dirty="0">
                        <a:solidFill>
                          <a:schemeClr val="tx1"/>
                        </a:solidFill>
                        <a:latin typeface="Century Gothic"/>
                        <a:ea typeface="+mn-ea"/>
                        <a:cs typeface="+mn-cs"/>
                      </a:endParaRPr>
                    </a:p>
                  </a:txBody>
                  <a:tcPr>
                    <a:lnL w="12700" cmpd="sng">
                      <a:noFill/>
                    </a:lnL>
                    <a:lnR w="12700" cmpd="sng">
                      <a:noFill/>
                    </a:lnR>
                    <a:lnT w="381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653478533"/>
                  </a:ext>
                </a:extLst>
              </a:tr>
              <a:tr h="428279">
                <a:tc>
                  <a:txBody>
                    <a:bodyPr/>
                    <a:lstStyle/>
                    <a:p>
                      <a:pPr marL="0" marR="0" lvl="0" indent="0" algn="ctr" defTabSz="914400" rtl="0" fontAlgn="auto" hangingPunct="1">
                        <a:lnSpc>
                          <a:spcPct val="100000"/>
                        </a:lnSpc>
                        <a:spcBef>
                          <a:spcPts val="0"/>
                        </a:spcBef>
                        <a:spcAft>
                          <a:spcPts val="0"/>
                        </a:spcAft>
                        <a:buNone/>
                        <a:tabLst/>
                      </a:pPr>
                      <a:endParaRPr lang="en-US" sz="900" b="1" kern="1200" dirty="0">
                        <a:solidFill>
                          <a:schemeClr val="tx1"/>
                        </a:solidFill>
                        <a:latin typeface="Century Gothic"/>
                        <a:ea typeface="+mn-ea"/>
                        <a:cs typeface="+mn-cs"/>
                      </a:endParaRPr>
                    </a:p>
                    <a:p>
                      <a:pPr marL="0" marR="0" lvl="0" indent="0" algn="ctr" defTabSz="914400" rtl="0" fontAlgn="auto" hangingPunct="1">
                        <a:lnSpc>
                          <a:spcPct val="100000"/>
                        </a:lnSpc>
                        <a:spcBef>
                          <a:spcPts val="0"/>
                        </a:spcBef>
                        <a:spcAft>
                          <a:spcPts val="0"/>
                        </a:spcAft>
                        <a:buNone/>
                        <a:tabLst/>
                      </a:pPr>
                      <a:endParaRPr lang="en-US" sz="900" b="0" kern="1200" dirty="0">
                        <a:solidFill>
                          <a:schemeClr val="tx1"/>
                        </a:solidFill>
                        <a:latin typeface="Century Gothic"/>
                        <a:ea typeface="+mn-ea"/>
                        <a:cs typeface="+mn-cs"/>
                      </a:endParaRPr>
                    </a:p>
                    <a:p>
                      <a:pPr marL="0" marR="0" lvl="0" indent="0" algn="ctr" defTabSz="914400" rtl="0" fontAlgn="auto" hangingPunct="1">
                        <a:lnSpc>
                          <a:spcPct val="100000"/>
                        </a:lnSpc>
                        <a:spcBef>
                          <a:spcPts val="0"/>
                        </a:spcBef>
                        <a:spcAft>
                          <a:spcPts val="0"/>
                        </a:spcAft>
                        <a:buNone/>
                        <a:tabLst/>
                      </a:pPr>
                      <a:r>
                        <a:rPr lang="en-US" sz="900" b="0" kern="1200" dirty="0">
                          <a:solidFill>
                            <a:schemeClr val="tx1"/>
                          </a:solidFill>
                          <a:latin typeface="Century Gothic"/>
                          <a:ea typeface="+mn-ea"/>
                          <a:cs typeface="+mn-cs"/>
                        </a:rPr>
                        <a:t> Broccoli </a:t>
                      </a:r>
                      <a:r>
                        <a:rPr lang="en-GB" sz="900" b="0" kern="1200" dirty="0">
                          <a:solidFill>
                            <a:schemeClr val="tx1"/>
                          </a:solidFill>
                          <a:latin typeface="Century Gothic"/>
                          <a:ea typeface="+mn-ea"/>
                          <a:cs typeface="+mn-cs"/>
                        </a:rPr>
                        <a:t>(VE) </a:t>
                      </a:r>
                      <a:endParaRPr lang="en-US" sz="900" b="0" kern="1200" dirty="0">
                        <a:solidFill>
                          <a:schemeClr val="tx1"/>
                        </a:solidFill>
                        <a:latin typeface="Century Gothic"/>
                        <a:ea typeface="+mn-ea"/>
                        <a:cs typeface="+mn-cs"/>
                      </a:endParaRPr>
                    </a:p>
                    <a:p>
                      <a:pPr marL="0" marR="0" lvl="0" indent="0" algn="ctr" defTabSz="914400" rtl="0" fontAlgn="auto" hangingPunct="1">
                        <a:lnSpc>
                          <a:spcPct val="100000"/>
                        </a:lnSpc>
                        <a:spcBef>
                          <a:spcPts val="0"/>
                        </a:spcBef>
                        <a:spcAft>
                          <a:spcPts val="0"/>
                        </a:spcAft>
                        <a:buNone/>
                        <a:tabLst/>
                      </a:pPr>
                      <a:r>
                        <a:rPr lang="en-US" sz="900" b="0" kern="1200" dirty="0">
                          <a:solidFill>
                            <a:schemeClr val="tx1"/>
                          </a:solidFill>
                          <a:latin typeface="Century Gothic"/>
                          <a:ea typeface="+mn-ea"/>
                          <a:cs typeface="+mn-cs"/>
                        </a:rPr>
                        <a:t> Cauliflower </a:t>
                      </a:r>
                      <a:r>
                        <a:rPr lang="en-GB" sz="900" b="0" kern="1200" dirty="0">
                          <a:solidFill>
                            <a:schemeClr val="tx1"/>
                          </a:solidFill>
                          <a:latin typeface="Century Gothic"/>
                          <a:ea typeface="+mn-ea"/>
                          <a:cs typeface="+mn-cs"/>
                        </a:rPr>
                        <a:t>(VE) </a:t>
                      </a:r>
                      <a:r>
                        <a:rPr lang="en-US" sz="900" b="0" kern="1200" dirty="0">
                          <a:solidFill>
                            <a:schemeClr val="tx1"/>
                          </a:solidFill>
                          <a:latin typeface="Century Gothic"/>
                          <a:ea typeface="+mn-ea"/>
                          <a:cs typeface="+mn-cs"/>
                        </a:rPr>
                        <a:t> </a:t>
                      </a:r>
                      <a:endParaRPr lang="en-GB" sz="900" b="0" kern="1200" dirty="0">
                        <a:solidFill>
                          <a:schemeClr val="tx1"/>
                        </a:solidFill>
                        <a:latin typeface="Century Gothic"/>
                        <a:ea typeface="+mn-ea"/>
                        <a:cs typeface="+mn-cs"/>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ctr" defTabSz="914400" rtl="0" fontAlgn="auto" hangingPunct="1">
                        <a:lnSpc>
                          <a:spcPct val="100000"/>
                        </a:lnSpc>
                        <a:spcBef>
                          <a:spcPts val="0"/>
                        </a:spcBef>
                        <a:spcAft>
                          <a:spcPts val="0"/>
                        </a:spcAft>
                        <a:buNone/>
                        <a:tabLst/>
                      </a:pPr>
                      <a:endParaRPr lang="en-GB" sz="900" b="1" kern="1200" dirty="0">
                        <a:solidFill>
                          <a:schemeClr val="tx1"/>
                        </a:solidFill>
                        <a:latin typeface="Century Gothic"/>
                        <a:ea typeface="+mn-ea"/>
                        <a:cs typeface="+mn-cs"/>
                      </a:endParaRPr>
                    </a:p>
                    <a:p>
                      <a:pPr marL="0" marR="0" lvl="0" indent="0" algn="ctr" defTabSz="914400" rtl="0" fontAlgn="auto" hangingPunct="1">
                        <a:lnSpc>
                          <a:spcPct val="100000"/>
                        </a:lnSpc>
                        <a:spcBef>
                          <a:spcPts val="0"/>
                        </a:spcBef>
                        <a:spcAft>
                          <a:spcPts val="0"/>
                        </a:spcAft>
                        <a:buNone/>
                        <a:tabLst/>
                      </a:pPr>
                      <a:endParaRPr lang="en-GB" sz="900" b="0" kern="1200" dirty="0">
                        <a:solidFill>
                          <a:schemeClr val="tx1"/>
                        </a:solidFill>
                        <a:latin typeface="Century Gothic"/>
                        <a:ea typeface="+mn-ea"/>
                        <a:cs typeface="+mn-cs"/>
                      </a:endParaRPr>
                    </a:p>
                    <a:p>
                      <a:pPr marL="0" marR="0" lvl="0" indent="0" algn="ctr" defTabSz="914400" rtl="0" fontAlgn="auto" hangingPunct="1">
                        <a:lnSpc>
                          <a:spcPct val="100000"/>
                        </a:lnSpc>
                        <a:spcBef>
                          <a:spcPts val="0"/>
                        </a:spcBef>
                        <a:spcAft>
                          <a:spcPts val="0"/>
                        </a:spcAft>
                        <a:buNone/>
                        <a:tabLst/>
                      </a:pPr>
                      <a:r>
                        <a:rPr lang="en-GB" sz="900" b="0" kern="1200" dirty="0">
                          <a:solidFill>
                            <a:schemeClr val="tx1"/>
                          </a:solidFill>
                          <a:latin typeface="Century Gothic"/>
                          <a:ea typeface="+mn-ea"/>
                          <a:cs typeface="+mn-cs"/>
                        </a:rPr>
                        <a:t>Carrots (VE) </a:t>
                      </a:r>
                    </a:p>
                    <a:p>
                      <a:pPr marL="0" marR="0" lvl="0" indent="0" algn="ctr" defTabSz="914400" rtl="0" fontAlgn="auto" hangingPunct="1">
                        <a:lnSpc>
                          <a:spcPct val="100000"/>
                        </a:lnSpc>
                        <a:spcBef>
                          <a:spcPts val="0"/>
                        </a:spcBef>
                        <a:spcAft>
                          <a:spcPts val="0"/>
                        </a:spcAft>
                        <a:buNone/>
                        <a:tabLst/>
                      </a:pPr>
                      <a:r>
                        <a:rPr lang="en-GB" sz="900" b="0" kern="1200" dirty="0">
                          <a:solidFill>
                            <a:schemeClr val="tx1"/>
                          </a:solidFill>
                          <a:latin typeface="Century Gothic"/>
                          <a:ea typeface="+mn-ea"/>
                          <a:cs typeface="+mn-cs"/>
                        </a:rPr>
                        <a:t> Sweetcorn (VE) </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ctr" defTabSz="914400" rtl="0" fontAlgn="auto" hangingPunct="1">
                        <a:lnSpc>
                          <a:spcPct val="100000"/>
                        </a:lnSpc>
                        <a:spcBef>
                          <a:spcPts val="0"/>
                        </a:spcBef>
                        <a:spcAft>
                          <a:spcPts val="0"/>
                        </a:spcAft>
                        <a:buNone/>
                        <a:tabLst/>
                      </a:pPr>
                      <a:endParaRPr lang="en-GB" sz="900" b="1" kern="1200" dirty="0">
                        <a:solidFill>
                          <a:schemeClr val="tx1"/>
                        </a:solidFill>
                        <a:latin typeface="Century Gothic"/>
                        <a:ea typeface="+mn-ea"/>
                        <a:cs typeface="+mn-cs"/>
                      </a:endParaRPr>
                    </a:p>
                    <a:p>
                      <a:pPr marL="0" marR="0" lvl="0" indent="0" algn="ctr" defTabSz="914400" rtl="0" fontAlgn="auto" hangingPunct="1">
                        <a:lnSpc>
                          <a:spcPct val="100000"/>
                        </a:lnSpc>
                        <a:spcBef>
                          <a:spcPts val="0"/>
                        </a:spcBef>
                        <a:spcAft>
                          <a:spcPts val="0"/>
                        </a:spcAft>
                        <a:buNone/>
                        <a:tabLst/>
                      </a:pPr>
                      <a:endParaRPr lang="en-GB" sz="900" b="1" kern="1200" dirty="0">
                        <a:solidFill>
                          <a:schemeClr val="tx1"/>
                        </a:solidFill>
                        <a:latin typeface="Century Gothic"/>
                        <a:ea typeface="+mn-ea"/>
                        <a:cs typeface="+mn-cs"/>
                      </a:endParaRPr>
                    </a:p>
                    <a:p>
                      <a:pPr marL="0" marR="0" lvl="0" indent="0" algn="ctr" defTabSz="914400" rtl="0" fontAlgn="auto" hangingPunct="1">
                        <a:lnSpc>
                          <a:spcPct val="100000"/>
                        </a:lnSpc>
                        <a:spcBef>
                          <a:spcPts val="0"/>
                        </a:spcBef>
                        <a:spcAft>
                          <a:spcPts val="0"/>
                        </a:spcAft>
                        <a:buNone/>
                        <a:tabLst/>
                      </a:pPr>
                      <a:r>
                        <a:rPr lang="en-GB" sz="900" b="1" kern="1200" dirty="0">
                          <a:solidFill>
                            <a:schemeClr val="tx1"/>
                          </a:solidFill>
                          <a:latin typeface="Century Gothic"/>
                          <a:ea typeface="+mn-ea"/>
                          <a:cs typeface="+mn-cs"/>
                        </a:rPr>
                        <a:t> </a:t>
                      </a:r>
                      <a:r>
                        <a:rPr lang="en-GB" sz="900" b="0" kern="1200" dirty="0">
                          <a:solidFill>
                            <a:schemeClr val="tx1"/>
                          </a:solidFill>
                          <a:latin typeface="Century Gothic"/>
                          <a:ea typeface="+mn-ea"/>
                          <a:cs typeface="+mn-cs"/>
                        </a:rPr>
                        <a:t>Green Beans (VE) </a:t>
                      </a:r>
                    </a:p>
                    <a:p>
                      <a:pPr marL="0" marR="0" lvl="0" indent="0" algn="ctr" defTabSz="914400" rtl="0" fontAlgn="auto" hangingPunct="1">
                        <a:lnSpc>
                          <a:spcPct val="100000"/>
                        </a:lnSpc>
                        <a:spcBef>
                          <a:spcPts val="0"/>
                        </a:spcBef>
                        <a:spcAft>
                          <a:spcPts val="0"/>
                        </a:spcAft>
                        <a:buNone/>
                        <a:tabLst/>
                      </a:pPr>
                      <a:r>
                        <a:rPr lang="en-GB" sz="900" b="0" kern="1200" dirty="0">
                          <a:solidFill>
                            <a:schemeClr val="tx1"/>
                          </a:solidFill>
                          <a:latin typeface="Century Gothic"/>
                          <a:ea typeface="+mn-ea"/>
                          <a:cs typeface="+mn-cs"/>
                        </a:rPr>
                        <a:t> Peas (VE) </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ctr" defTabSz="914400" rtl="0" fontAlgn="auto" hangingPunct="1">
                        <a:lnSpc>
                          <a:spcPct val="100000"/>
                        </a:lnSpc>
                        <a:spcBef>
                          <a:spcPts val="0"/>
                        </a:spcBef>
                        <a:spcAft>
                          <a:spcPts val="0"/>
                        </a:spcAft>
                        <a:buNone/>
                        <a:tabLst/>
                      </a:pPr>
                      <a:endParaRPr lang="en-GB" sz="900" b="1" kern="1200" dirty="0">
                        <a:solidFill>
                          <a:schemeClr val="tx1"/>
                        </a:solidFill>
                        <a:latin typeface="Century Gothic"/>
                        <a:ea typeface="+mn-ea"/>
                        <a:cs typeface="+mn-cs"/>
                      </a:endParaRPr>
                    </a:p>
                    <a:p>
                      <a:pPr marL="0" marR="0" lvl="0" indent="0" algn="ctr" defTabSz="914400" rtl="0" fontAlgn="auto" hangingPunct="1">
                        <a:lnSpc>
                          <a:spcPct val="100000"/>
                        </a:lnSpc>
                        <a:spcBef>
                          <a:spcPts val="0"/>
                        </a:spcBef>
                        <a:spcAft>
                          <a:spcPts val="0"/>
                        </a:spcAft>
                        <a:buNone/>
                        <a:tabLst/>
                      </a:pPr>
                      <a:endParaRPr lang="en-GB" sz="900" b="0" kern="1200" dirty="0">
                        <a:solidFill>
                          <a:schemeClr val="tx1"/>
                        </a:solidFill>
                        <a:latin typeface="Century Gothic"/>
                        <a:ea typeface="+mn-ea"/>
                        <a:cs typeface="+mn-cs"/>
                      </a:endParaRPr>
                    </a:p>
                    <a:p>
                      <a:pPr marL="0" marR="0" lvl="0" indent="0" algn="ctr" defTabSz="914400" rtl="0" fontAlgn="auto" hangingPunct="1">
                        <a:lnSpc>
                          <a:spcPct val="100000"/>
                        </a:lnSpc>
                        <a:spcBef>
                          <a:spcPts val="0"/>
                        </a:spcBef>
                        <a:spcAft>
                          <a:spcPts val="0"/>
                        </a:spcAft>
                        <a:buNone/>
                        <a:tabLst/>
                      </a:pPr>
                      <a:r>
                        <a:rPr lang="en-GB" sz="900" b="0" kern="1200" dirty="0">
                          <a:solidFill>
                            <a:schemeClr val="tx1"/>
                          </a:solidFill>
                          <a:latin typeface="Century Gothic"/>
                          <a:ea typeface="+mn-ea"/>
                          <a:cs typeface="+mn-cs"/>
                        </a:rPr>
                        <a:t> Leeks (VE) </a:t>
                      </a:r>
                    </a:p>
                    <a:p>
                      <a:pPr marL="0" marR="0" lvl="0" indent="0" algn="ctr" defTabSz="914400" rtl="0" fontAlgn="auto" hangingPunct="1">
                        <a:lnSpc>
                          <a:spcPct val="100000"/>
                        </a:lnSpc>
                        <a:spcBef>
                          <a:spcPts val="0"/>
                        </a:spcBef>
                        <a:spcAft>
                          <a:spcPts val="0"/>
                        </a:spcAft>
                        <a:buNone/>
                        <a:tabLst/>
                      </a:pPr>
                      <a:r>
                        <a:rPr lang="en-GB" sz="900" b="0" kern="1200" dirty="0">
                          <a:solidFill>
                            <a:schemeClr val="tx1"/>
                          </a:solidFill>
                          <a:latin typeface="Century Gothic"/>
                          <a:ea typeface="+mn-ea"/>
                          <a:cs typeface="+mn-cs"/>
                        </a:rPr>
                        <a:t>Courgettes (VE)  </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None/>
                        <a:tabLst/>
                      </a:pPr>
                      <a:endParaRPr lang="en-US" sz="900" b="1" kern="1200" dirty="0">
                        <a:solidFill>
                          <a:schemeClr val="tx1"/>
                        </a:solidFill>
                        <a:latin typeface="Century Gothic"/>
                        <a:ea typeface="+mn-ea"/>
                        <a:cs typeface="+mn-cs"/>
                      </a:endParaRPr>
                    </a:p>
                    <a:p>
                      <a:pPr marL="0" marR="0" lvl="0" indent="0" algn="ctr" defTabSz="914400" rtl="0" eaLnBrk="1" fontAlgn="auto" latinLnBrk="0" hangingPunct="1">
                        <a:lnSpc>
                          <a:spcPct val="100000"/>
                        </a:lnSpc>
                        <a:spcBef>
                          <a:spcPts val="0"/>
                        </a:spcBef>
                        <a:spcAft>
                          <a:spcPts val="0"/>
                        </a:spcAft>
                        <a:buNone/>
                        <a:tabLst/>
                      </a:pPr>
                      <a:endParaRPr lang="en-US" sz="900" b="1" kern="1200" dirty="0">
                        <a:solidFill>
                          <a:schemeClr val="tx1"/>
                        </a:solidFill>
                        <a:latin typeface="Century Gothic"/>
                        <a:ea typeface="+mn-ea"/>
                        <a:cs typeface="+mn-cs"/>
                      </a:endParaRPr>
                    </a:p>
                    <a:p>
                      <a:pPr marL="0" marR="0" lvl="0" indent="0" algn="ctr" defTabSz="914400" rtl="0" eaLnBrk="1" fontAlgn="auto" latinLnBrk="0" hangingPunct="1">
                        <a:lnSpc>
                          <a:spcPct val="100000"/>
                        </a:lnSpc>
                        <a:spcBef>
                          <a:spcPts val="0"/>
                        </a:spcBef>
                        <a:spcAft>
                          <a:spcPts val="0"/>
                        </a:spcAft>
                        <a:buNone/>
                        <a:tabLst/>
                      </a:pPr>
                      <a:r>
                        <a:rPr lang="en-US" sz="900" b="0" kern="1200" dirty="0">
                          <a:solidFill>
                            <a:schemeClr val="tx1"/>
                          </a:solidFill>
                          <a:latin typeface="Century Gothic"/>
                          <a:ea typeface="+mn-ea"/>
                          <a:cs typeface="+mn-cs"/>
                        </a:rPr>
                        <a:t> Baked Beans </a:t>
                      </a:r>
                      <a:r>
                        <a:rPr lang="en-GB" sz="900" b="0" kern="1200" dirty="0">
                          <a:solidFill>
                            <a:schemeClr val="tx1"/>
                          </a:solidFill>
                          <a:latin typeface="Century Gothic"/>
                          <a:ea typeface="+mn-ea"/>
                          <a:cs typeface="+mn-cs"/>
                        </a:rPr>
                        <a:t>(VE) </a:t>
                      </a:r>
                      <a:r>
                        <a:rPr lang="en-US" sz="900" b="0" kern="1200" dirty="0">
                          <a:solidFill>
                            <a:schemeClr val="tx1"/>
                          </a:solidFill>
                          <a:latin typeface="Century Gothic"/>
                          <a:ea typeface="+mn-ea"/>
                          <a:cs typeface="+mn-cs"/>
                        </a:rPr>
                        <a:t> </a:t>
                      </a:r>
                    </a:p>
                    <a:p>
                      <a:pPr marL="0" marR="0" lvl="0" indent="0" algn="ctr" defTabSz="914400" rtl="0" eaLnBrk="1" fontAlgn="auto" latinLnBrk="0" hangingPunct="1">
                        <a:lnSpc>
                          <a:spcPct val="100000"/>
                        </a:lnSpc>
                        <a:spcBef>
                          <a:spcPts val="0"/>
                        </a:spcBef>
                        <a:spcAft>
                          <a:spcPts val="0"/>
                        </a:spcAft>
                        <a:buNone/>
                        <a:tabLst/>
                      </a:pPr>
                      <a:r>
                        <a:rPr lang="en-US" sz="900" b="0" kern="1200" dirty="0">
                          <a:solidFill>
                            <a:schemeClr val="tx1"/>
                          </a:solidFill>
                          <a:latin typeface="Century Gothic"/>
                          <a:ea typeface="+mn-ea"/>
                          <a:cs typeface="+mn-cs"/>
                        </a:rPr>
                        <a:t>Peas </a:t>
                      </a:r>
                      <a:r>
                        <a:rPr lang="en-GB" sz="900" b="0" kern="1200" dirty="0">
                          <a:solidFill>
                            <a:schemeClr val="tx1"/>
                          </a:solidFill>
                          <a:latin typeface="Century Gothic"/>
                          <a:ea typeface="+mn-ea"/>
                          <a:cs typeface="+mn-cs"/>
                        </a:rPr>
                        <a:t>(VE) </a:t>
                      </a:r>
                      <a:r>
                        <a:rPr lang="en-US" sz="900" b="0" kern="1200" dirty="0">
                          <a:solidFill>
                            <a:schemeClr val="tx1"/>
                          </a:solidFill>
                          <a:latin typeface="Century Gothic"/>
                          <a:ea typeface="+mn-ea"/>
                          <a:cs typeface="+mn-cs"/>
                        </a:rPr>
                        <a:t> </a:t>
                      </a:r>
                      <a:endParaRPr lang="en-GB" sz="900" b="0" kern="1200" dirty="0">
                        <a:solidFill>
                          <a:schemeClr val="tx1"/>
                        </a:solidFill>
                        <a:latin typeface="Century Gothic"/>
                        <a:ea typeface="+mn-ea"/>
                        <a:cs typeface="+mn-cs"/>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462785105"/>
                  </a:ext>
                </a:extLst>
              </a:tr>
              <a:tr h="421436">
                <a:tc>
                  <a:txBody>
                    <a:bodyPr/>
                    <a:lstStyle/>
                    <a:p>
                      <a:pPr marL="0" marR="0" lvl="0" indent="0" algn="ctr" defTabSz="914400" rtl="0" fontAlgn="auto" hangingPunct="1">
                        <a:lnSpc>
                          <a:spcPct val="100000"/>
                        </a:lnSpc>
                        <a:spcBef>
                          <a:spcPts val="0"/>
                        </a:spcBef>
                        <a:spcAft>
                          <a:spcPts val="0"/>
                        </a:spcAft>
                        <a:buNone/>
                        <a:tabLst/>
                      </a:pPr>
                      <a:r>
                        <a:rPr lang="en-GB" sz="900" b="0" kern="1200" dirty="0">
                          <a:solidFill>
                            <a:schemeClr val="tx1"/>
                          </a:solidFill>
                          <a:latin typeface="Century Gothic"/>
                          <a:ea typeface="+mn-ea"/>
                          <a:cs typeface="+mn-cs"/>
                        </a:rPr>
                        <a:t> Sweet Potato Power Salad (VE) </a:t>
                      </a:r>
                    </a:p>
                    <a:p>
                      <a:pPr marL="0" marR="0" lvl="0" indent="0" algn="ctr" defTabSz="914400" rtl="0" fontAlgn="auto" hangingPunct="1">
                        <a:lnSpc>
                          <a:spcPct val="100000"/>
                        </a:lnSpc>
                        <a:spcBef>
                          <a:spcPts val="0"/>
                        </a:spcBef>
                        <a:spcAft>
                          <a:spcPts val="0"/>
                        </a:spcAft>
                        <a:buNone/>
                        <a:tabLst/>
                      </a:pPr>
                      <a:r>
                        <a:rPr lang="en-GB" sz="900" b="0" kern="1200" dirty="0">
                          <a:solidFill>
                            <a:schemeClr val="tx1"/>
                          </a:solidFill>
                          <a:latin typeface="Century Gothic"/>
                          <a:ea typeface="+mn-ea"/>
                          <a:cs typeface="+mn-cs"/>
                        </a:rPr>
                        <a:t> Mixed Lettuce (VE)  </a:t>
                      </a:r>
                    </a:p>
                    <a:p>
                      <a:pPr marL="0" marR="0" lvl="0" indent="0" algn="ctr" defTabSz="914400" rtl="0" fontAlgn="auto" hangingPunct="1">
                        <a:lnSpc>
                          <a:spcPct val="100000"/>
                        </a:lnSpc>
                        <a:spcBef>
                          <a:spcPts val="0"/>
                        </a:spcBef>
                        <a:spcAft>
                          <a:spcPts val="0"/>
                        </a:spcAft>
                        <a:buNone/>
                        <a:tabLst/>
                      </a:pPr>
                      <a:r>
                        <a:rPr lang="en-GB" sz="900" b="0" kern="1200" dirty="0">
                          <a:solidFill>
                            <a:schemeClr val="tx1"/>
                          </a:solidFill>
                          <a:latin typeface="Century Gothic"/>
                          <a:ea typeface="+mn-ea"/>
                          <a:cs typeface="+mn-cs"/>
                        </a:rPr>
                        <a:t> Carrot Sticks (VE) </a:t>
                      </a:r>
                    </a:p>
                    <a:p>
                      <a:pPr marL="0" marR="0" lvl="0" indent="0" algn="ctr" defTabSz="914400" rtl="0" fontAlgn="auto" hangingPunct="1">
                        <a:lnSpc>
                          <a:spcPct val="100000"/>
                        </a:lnSpc>
                        <a:spcBef>
                          <a:spcPts val="0"/>
                        </a:spcBef>
                        <a:spcAft>
                          <a:spcPts val="0"/>
                        </a:spcAft>
                        <a:buNone/>
                        <a:tabLst/>
                      </a:pPr>
                      <a:r>
                        <a:rPr lang="en-GB" sz="900" b="0" kern="1200" dirty="0">
                          <a:solidFill>
                            <a:schemeClr val="tx1"/>
                          </a:solidFill>
                          <a:latin typeface="Century Gothic"/>
                          <a:ea typeface="+mn-ea"/>
                          <a:cs typeface="+mn-cs"/>
                        </a:rPr>
                        <a:t> Pepper Sticks (VE)  </a:t>
                      </a:r>
                    </a:p>
                    <a:p>
                      <a:pPr marL="0" marR="0" lvl="0" indent="0" algn="ctr" defTabSz="914400" rtl="0" fontAlgn="auto" hangingPunct="1">
                        <a:lnSpc>
                          <a:spcPct val="100000"/>
                        </a:lnSpc>
                        <a:spcBef>
                          <a:spcPts val="0"/>
                        </a:spcBef>
                        <a:spcAft>
                          <a:spcPts val="0"/>
                        </a:spcAft>
                        <a:buNone/>
                        <a:tabLst/>
                      </a:pPr>
                      <a:r>
                        <a:rPr lang="en-GB" sz="900" b="0" kern="1200" dirty="0">
                          <a:solidFill>
                            <a:schemeClr val="tx1"/>
                          </a:solidFill>
                          <a:latin typeface="Century Gothic"/>
                          <a:ea typeface="+mn-ea"/>
                          <a:cs typeface="+mn-cs"/>
                        </a:rPr>
                        <a:t> Sweetcorn (VE) </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ctr" defTabSz="914400" rtl="0" fontAlgn="auto" hangingPunct="1">
                        <a:lnSpc>
                          <a:spcPct val="100000"/>
                        </a:lnSpc>
                        <a:spcBef>
                          <a:spcPts val="0"/>
                        </a:spcBef>
                        <a:spcAft>
                          <a:spcPts val="0"/>
                        </a:spcAft>
                        <a:buNone/>
                        <a:tabLst/>
                      </a:pPr>
                      <a:r>
                        <a:rPr lang="en-GB" sz="900" b="0" kern="1200" dirty="0">
                          <a:solidFill>
                            <a:schemeClr val="tx1"/>
                          </a:solidFill>
                          <a:latin typeface="Century Gothic"/>
                          <a:ea typeface="+mn-ea"/>
                          <a:cs typeface="+mn-cs"/>
                        </a:rPr>
                        <a:t> Mixed Bean Salad (VE)  </a:t>
                      </a:r>
                    </a:p>
                    <a:p>
                      <a:pPr marL="0" marR="0" lvl="0" indent="0" algn="ctr" defTabSz="914400" rtl="0" fontAlgn="auto" hangingPunct="1">
                        <a:lnSpc>
                          <a:spcPct val="100000"/>
                        </a:lnSpc>
                        <a:spcBef>
                          <a:spcPts val="0"/>
                        </a:spcBef>
                        <a:spcAft>
                          <a:spcPts val="0"/>
                        </a:spcAft>
                        <a:buNone/>
                        <a:tabLst/>
                      </a:pPr>
                      <a:r>
                        <a:rPr lang="en-GB" sz="900" b="0" kern="1200" dirty="0">
                          <a:solidFill>
                            <a:schemeClr val="tx1"/>
                          </a:solidFill>
                          <a:latin typeface="Century Gothic"/>
                          <a:ea typeface="+mn-ea"/>
                          <a:cs typeface="+mn-cs"/>
                        </a:rPr>
                        <a:t>Coleslaw (V)</a:t>
                      </a:r>
                    </a:p>
                    <a:p>
                      <a:pPr marL="0" marR="0" lvl="0" indent="0" algn="ctr" defTabSz="914400" rtl="0" fontAlgn="auto" hangingPunct="1">
                        <a:lnSpc>
                          <a:spcPct val="100000"/>
                        </a:lnSpc>
                        <a:spcBef>
                          <a:spcPts val="0"/>
                        </a:spcBef>
                        <a:spcAft>
                          <a:spcPts val="0"/>
                        </a:spcAft>
                        <a:buNone/>
                        <a:tabLst/>
                      </a:pPr>
                      <a:r>
                        <a:rPr lang="en-GB" sz="900" b="0" kern="1200" dirty="0">
                          <a:solidFill>
                            <a:schemeClr val="tx1"/>
                          </a:solidFill>
                          <a:latin typeface="Century Gothic"/>
                          <a:ea typeface="+mn-ea"/>
                          <a:cs typeface="+mn-cs"/>
                        </a:rPr>
                        <a:t>Green Beans (VE)  </a:t>
                      </a:r>
                    </a:p>
                    <a:p>
                      <a:pPr marL="0" marR="0" lvl="0" indent="0" algn="ctr" defTabSz="914400" rtl="0" fontAlgn="auto" hangingPunct="1">
                        <a:lnSpc>
                          <a:spcPct val="100000"/>
                        </a:lnSpc>
                        <a:spcBef>
                          <a:spcPts val="0"/>
                        </a:spcBef>
                        <a:spcAft>
                          <a:spcPts val="0"/>
                        </a:spcAft>
                        <a:buNone/>
                        <a:tabLst/>
                      </a:pPr>
                      <a:r>
                        <a:rPr lang="en-GB" sz="900" b="0" kern="1200" dirty="0">
                          <a:solidFill>
                            <a:schemeClr val="tx1"/>
                          </a:solidFill>
                          <a:latin typeface="Century Gothic"/>
                          <a:ea typeface="+mn-ea"/>
                          <a:cs typeface="+mn-cs"/>
                        </a:rPr>
                        <a:t> Diced Pepper (VE)  </a:t>
                      </a:r>
                    </a:p>
                    <a:p>
                      <a:pPr marL="0" marR="0" lvl="0" indent="0" algn="ctr" defTabSz="914400" rtl="0" fontAlgn="auto" hangingPunct="1">
                        <a:lnSpc>
                          <a:spcPct val="100000"/>
                        </a:lnSpc>
                        <a:spcBef>
                          <a:spcPts val="0"/>
                        </a:spcBef>
                        <a:spcAft>
                          <a:spcPts val="0"/>
                        </a:spcAft>
                        <a:buNone/>
                        <a:tabLst/>
                      </a:pPr>
                      <a:r>
                        <a:rPr lang="en-GB" sz="900" b="0" kern="1200" dirty="0">
                          <a:solidFill>
                            <a:schemeClr val="tx1"/>
                          </a:solidFill>
                          <a:latin typeface="Century Gothic"/>
                          <a:ea typeface="+mn-ea"/>
                          <a:cs typeface="+mn-cs"/>
                        </a:rPr>
                        <a:t> Cucumber (VE) </a:t>
                      </a:r>
                    </a:p>
                    <a:p>
                      <a:pPr marL="0" marR="0" lvl="0" indent="0" algn="ctr" defTabSz="914400" rtl="0" fontAlgn="auto" hangingPunct="1">
                        <a:lnSpc>
                          <a:spcPct val="100000"/>
                        </a:lnSpc>
                        <a:spcBef>
                          <a:spcPts val="0"/>
                        </a:spcBef>
                        <a:spcAft>
                          <a:spcPts val="0"/>
                        </a:spcAft>
                        <a:buNone/>
                        <a:tabLst/>
                      </a:pPr>
                      <a:endParaRPr lang="en-GB" sz="900" b="0" kern="1200" dirty="0">
                        <a:solidFill>
                          <a:schemeClr val="tx1"/>
                        </a:solidFill>
                        <a:latin typeface="Century Gothic"/>
                        <a:ea typeface="+mn-ea"/>
                        <a:cs typeface="+mn-cs"/>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ctr" defTabSz="914400" rtl="0" fontAlgn="auto" hangingPunct="1">
                        <a:lnSpc>
                          <a:spcPct val="100000"/>
                        </a:lnSpc>
                        <a:spcBef>
                          <a:spcPts val="0"/>
                        </a:spcBef>
                        <a:spcAft>
                          <a:spcPts val="0"/>
                        </a:spcAft>
                        <a:buNone/>
                        <a:tabLst/>
                      </a:pPr>
                      <a:r>
                        <a:rPr lang="en-GB" sz="900" b="0" kern="1200" dirty="0">
                          <a:solidFill>
                            <a:schemeClr val="tx1"/>
                          </a:solidFill>
                          <a:latin typeface="Century Gothic"/>
                          <a:ea typeface="+mn-ea"/>
                          <a:cs typeface="+mn-cs"/>
                        </a:rPr>
                        <a:t> Beetroot (VE) </a:t>
                      </a:r>
                    </a:p>
                    <a:p>
                      <a:pPr marL="0" marR="0" lvl="0" indent="0" algn="ctr" defTabSz="914400" rtl="0" fontAlgn="auto" hangingPunct="1">
                        <a:lnSpc>
                          <a:spcPct val="100000"/>
                        </a:lnSpc>
                        <a:spcBef>
                          <a:spcPts val="0"/>
                        </a:spcBef>
                        <a:spcAft>
                          <a:spcPts val="0"/>
                        </a:spcAft>
                        <a:buNone/>
                        <a:tabLst/>
                      </a:pPr>
                      <a:r>
                        <a:rPr lang="en-GB" sz="900" b="0" kern="1200" dirty="0">
                          <a:solidFill>
                            <a:schemeClr val="tx1"/>
                          </a:solidFill>
                          <a:latin typeface="Century Gothic"/>
                          <a:ea typeface="+mn-ea"/>
                          <a:cs typeface="+mn-cs"/>
                        </a:rPr>
                        <a:t> Rainbow Slaw (VE)  </a:t>
                      </a:r>
                    </a:p>
                    <a:p>
                      <a:pPr marL="0" marR="0" lvl="0" indent="0" algn="ctr" defTabSz="914400" rtl="0" fontAlgn="auto" hangingPunct="1">
                        <a:lnSpc>
                          <a:spcPct val="100000"/>
                        </a:lnSpc>
                        <a:spcBef>
                          <a:spcPts val="0"/>
                        </a:spcBef>
                        <a:spcAft>
                          <a:spcPts val="0"/>
                        </a:spcAft>
                        <a:buNone/>
                        <a:tabLst/>
                      </a:pPr>
                      <a:r>
                        <a:rPr lang="en-GB" sz="900" b="0" kern="1200" dirty="0">
                          <a:solidFill>
                            <a:schemeClr val="tx1"/>
                          </a:solidFill>
                          <a:latin typeface="Century Gothic"/>
                          <a:ea typeface="+mn-ea"/>
                          <a:cs typeface="+mn-cs"/>
                        </a:rPr>
                        <a:t> Iceberg Lettuce (VE)  </a:t>
                      </a:r>
                    </a:p>
                    <a:p>
                      <a:pPr marL="0" marR="0" lvl="0" indent="0" algn="ctr" defTabSz="914400" rtl="0" fontAlgn="auto" hangingPunct="1">
                        <a:lnSpc>
                          <a:spcPct val="100000"/>
                        </a:lnSpc>
                        <a:spcBef>
                          <a:spcPts val="0"/>
                        </a:spcBef>
                        <a:spcAft>
                          <a:spcPts val="0"/>
                        </a:spcAft>
                        <a:buNone/>
                        <a:tabLst/>
                      </a:pPr>
                      <a:r>
                        <a:rPr lang="en-GB" sz="900" b="0" kern="1200" dirty="0">
                          <a:solidFill>
                            <a:schemeClr val="tx1"/>
                          </a:solidFill>
                          <a:latin typeface="Century Gothic"/>
                          <a:ea typeface="+mn-ea"/>
                          <a:cs typeface="+mn-cs"/>
                        </a:rPr>
                        <a:t> Tomatoes (VE) </a:t>
                      </a:r>
                    </a:p>
                    <a:p>
                      <a:pPr marL="0" marR="0" lvl="0" indent="0" algn="ctr" defTabSz="914400" rtl="0" fontAlgn="auto" hangingPunct="1">
                        <a:lnSpc>
                          <a:spcPct val="100000"/>
                        </a:lnSpc>
                        <a:spcBef>
                          <a:spcPts val="0"/>
                        </a:spcBef>
                        <a:spcAft>
                          <a:spcPts val="0"/>
                        </a:spcAft>
                        <a:buNone/>
                        <a:tabLst/>
                      </a:pPr>
                      <a:r>
                        <a:rPr lang="en-GB" sz="900" b="0" kern="1200" dirty="0">
                          <a:solidFill>
                            <a:schemeClr val="tx1"/>
                          </a:solidFill>
                          <a:latin typeface="Century Gothic"/>
                          <a:ea typeface="+mn-ea"/>
                          <a:cs typeface="+mn-cs"/>
                        </a:rPr>
                        <a:t> Couscous Salad (VE) </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ctr" defTabSz="914400" rtl="0" fontAlgn="auto" hangingPunct="1">
                        <a:lnSpc>
                          <a:spcPct val="100000"/>
                        </a:lnSpc>
                        <a:spcBef>
                          <a:spcPts val="0"/>
                        </a:spcBef>
                        <a:spcAft>
                          <a:spcPts val="0"/>
                        </a:spcAft>
                        <a:buNone/>
                        <a:tabLst/>
                      </a:pPr>
                      <a:r>
                        <a:rPr lang="en-GB" sz="900" b="0" kern="1200" dirty="0">
                          <a:solidFill>
                            <a:schemeClr val="tx1"/>
                          </a:solidFill>
                          <a:latin typeface="Century Gothic"/>
                          <a:ea typeface="+mn-ea"/>
                          <a:cs typeface="+mn-cs"/>
                        </a:rPr>
                        <a:t> Grated Carrot (VE)  </a:t>
                      </a:r>
                    </a:p>
                    <a:p>
                      <a:pPr marL="0" marR="0" lvl="0" indent="0" algn="ctr" defTabSz="914400" rtl="0" fontAlgn="auto" hangingPunct="1">
                        <a:lnSpc>
                          <a:spcPct val="100000"/>
                        </a:lnSpc>
                        <a:spcBef>
                          <a:spcPts val="0"/>
                        </a:spcBef>
                        <a:spcAft>
                          <a:spcPts val="0"/>
                        </a:spcAft>
                        <a:buNone/>
                        <a:tabLst/>
                      </a:pPr>
                      <a:r>
                        <a:rPr lang="en-GB" sz="900" b="0" kern="1200" dirty="0">
                          <a:solidFill>
                            <a:schemeClr val="tx1"/>
                          </a:solidFill>
                          <a:latin typeface="Century Gothic"/>
                          <a:ea typeface="+mn-ea"/>
                          <a:cs typeface="+mn-cs"/>
                        </a:rPr>
                        <a:t> Cucumber Sticks (VE)  </a:t>
                      </a:r>
                    </a:p>
                    <a:p>
                      <a:pPr marL="0" marR="0" lvl="0" indent="0" algn="ctr" defTabSz="914400" rtl="0" fontAlgn="auto" hangingPunct="1">
                        <a:lnSpc>
                          <a:spcPct val="100000"/>
                        </a:lnSpc>
                        <a:spcBef>
                          <a:spcPts val="0"/>
                        </a:spcBef>
                        <a:spcAft>
                          <a:spcPts val="0"/>
                        </a:spcAft>
                        <a:buNone/>
                        <a:tabLst/>
                      </a:pPr>
                      <a:r>
                        <a:rPr lang="en-GB" sz="900" b="0" kern="1200" dirty="0">
                          <a:solidFill>
                            <a:schemeClr val="tx1"/>
                          </a:solidFill>
                          <a:latin typeface="Century Gothic"/>
                          <a:ea typeface="+mn-ea"/>
                          <a:cs typeface="+mn-cs"/>
                        </a:rPr>
                        <a:t> Roasted Vegetable </a:t>
                      </a:r>
                    </a:p>
                    <a:p>
                      <a:pPr marL="0" marR="0" lvl="0" indent="0" algn="ctr" defTabSz="914400" rtl="0" fontAlgn="auto" hangingPunct="1">
                        <a:lnSpc>
                          <a:spcPct val="100000"/>
                        </a:lnSpc>
                        <a:spcBef>
                          <a:spcPts val="0"/>
                        </a:spcBef>
                        <a:spcAft>
                          <a:spcPts val="0"/>
                        </a:spcAft>
                        <a:buNone/>
                        <a:tabLst/>
                      </a:pPr>
                      <a:r>
                        <a:rPr lang="en-GB" sz="900" b="0" kern="1200" dirty="0">
                          <a:solidFill>
                            <a:schemeClr val="tx1"/>
                          </a:solidFill>
                          <a:latin typeface="Century Gothic"/>
                          <a:ea typeface="+mn-ea"/>
                          <a:cs typeface="+mn-cs"/>
                        </a:rPr>
                        <a:t>and Lentil Salad (VE)</a:t>
                      </a:r>
                    </a:p>
                    <a:p>
                      <a:pPr marL="0" marR="0" lvl="0" indent="0" algn="ctr" defTabSz="914400" rtl="0" fontAlgn="auto" hangingPunct="1">
                        <a:lnSpc>
                          <a:spcPct val="100000"/>
                        </a:lnSpc>
                        <a:spcBef>
                          <a:spcPts val="0"/>
                        </a:spcBef>
                        <a:spcAft>
                          <a:spcPts val="0"/>
                        </a:spcAft>
                        <a:buNone/>
                        <a:tabLst/>
                      </a:pPr>
                      <a:r>
                        <a:rPr lang="en-GB" sz="900" b="0" kern="1200" dirty="0">
                          <a:solidFill>
                            <a:schemeClr val="tx1"/>
                          </a:solidFill>
                          <a:latin typeface="Century Gothic"/>
                          <a:ea typeface="+mn-ea"/>
                          <a:cs typeface="+mn-cs"/>
                        </a:rPr>
                        <a:t> Tomato Salsa (VE) </a:t>
                      </a:r>
                    </a:p>
                    <a:p>
                      <a:pPr marL="0" marR="0" lvl="0" indent="0" algn="ctr" defTabSz="914400" rtl="0" fontAlgn="auto" hangingPunct="1">
                        <a:lnSpc>
                          <a:spcPct val="100000"/>
                        </a:lnSpc>
                        <a:spcBef>
                          <a:spcPts val="0"/>
                        </a:spcBef>
                        <a:spcAft>
                          <a:spcPts val="0"/>
                        </a:spcAft>
                        <a:buNone/>
                        <a:tabLst/>
                      </a:pPr>
                      <a:r>
                        <a:rPr lang="en-GB" sz="900" b="0" kern="1200" dirty="0">
                          <a:solidFill>
                            <a:schemeClr val="tx1"/>
                          </a:solidFill>
                          <a:latin typeface="Century Gothic"/>
                          <a:ea typeface="+mn-ea"/>
                          <a:cs typeface="+mn-cs"/>
                        </a:rPr>
                        <a:t> Beetroot (VE) </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None/>
                        <a:tabLst/>
                      </a:pPr>
                      <a:endParaRPr lang="en-GB" sz="900" b="1" kern="1200" dirty="0">
                        <a:solidFill>
                          <a:schemeClr val="tx1"/>
                        </a:solidFill>
                        <a:latin typeface="Century Gothic"/>
                        <a:ea typeface="+mn-ea"/>
                        <a:cs typeface="+mn-cs"/>
                      </a:endParaRPr>
                    </a:p>
                    <a:p>
                      <a:pPr marL="0" marR="0" lvl="0" indent="0" algn="ctr" defTabSz="914400" rtl="0" eaLnBrk="1" fontAlgn="auto" latinLnBrk="0" hangingPunct="1">
                        <a:lnSpc>
                          <a:spcPct val="100000"/>
                        </a:lnSpc>
                        <a:spcBef>
                          <a:spcPts val="0"/>
                        </a:spcBef>
                        <a:spcAft>
                          <a:spcPts val="0"/>
                        </a:spcAft>
                        <a:buNone/>
                        <a:tabLst/>
                      </a:pPr>
                      <a:r>
                        <a:rPr lang="en-GB" sz="900" b="0" kern="1200" dirty="0">
                          <a:solidFill>
                            <a:schemeClr val="tx1"/>
                          </a:solidFill>
                          <a:latin typeface="Century Gothic"/>
                          <a:ea typeface="+mn-ea"/>
                          <a:cs typeface="+mn-cs"/>
                        </a:rPr>
                        <a:t>Lettuce (VE) </a:t>
                      </a:r>
                    </a:p>
                    <a:p>
                      <a:pPr marL="0" marR="0" lvl="0" indent="0" algn="ctr" defTabSz="914400" rtl="0" eaLnBrk="1" fontAlgn="auto" latinLnBrk="0" hangingPunct="1">
                        <a:lnSpc>
                          <a:spcPct val="100000"/>
                        </a:lnSpc>
                        <a:spcBef>
                          <a:spcPts val="0"/>
                        </a:spcBef>
                        <a:spcAft>
                          <a:spcPts val="0"/>
                        </a:spcAft>
                        <a:buNone/>
                        <a:tabLst/>
                      </a:pPr>
                      <a:r>
                        <a:rPr lang="en-GB" sz="900" b="0" kern="1200" dirty="0">
                          <a:solidFill>
                            <a:schemeClr val="tx1"/>
                          </a:solidFill>
                          <a:latin typeface="Century Gothic"/>
                          <a:ea typeface="+mn-ea"/>
                          <a:cs typeface="+mn-cs"/>
                        </a:rPr>
                        <a:t>Tomato Pasta (VE)   </a:t>
                      </a:r>
                    </a:p>
                    <a:p>
                      <a:pPr marL="0" marR="0" lvl="0" indent="0" algn="ctr" defTabSz="914400" rtl="0" eaLnBrk="1" fontAlgn="auto" latinLnBrk="0" hangingPunct="1">
                        <a:lnSpc>
                          <a:spcPct val="100000"/>
                        </a:lnSpc>
                        <a:spcBef>
                          <a:spcPts val="0"/>
                        </a:spcBef>
                        <a:spcAft>
                          <a:spcPts val="0"/>
                        </a:spcAft>
                        <a:buNone/>
                        <a:tabLst/>
                      </a:pPr>
                      <a:r>
                        <a:rPr lang="en-GB" sz="900" b="0" kern="1200" dirty="0">
                          <a:solidFill>
                            <a:schemeClr val="tx1"/>
                          </a:solidFill>
                          <a:latin typeface="Century Gothic"/>
                          <a:ea typeface="+mn-ea"/>
                          <a:cs typeface="+mn-cs"/>
                        </a:rPr>
                        <a:t> Carrot Sticks (VE)  </a:t>
                      </a:r>
                    </a:p>
                    <a:p>
                      <a:pPr marL="0" marR="0" lvl="0" indent="0" algn="ctr" defTabSz="914400" rtl="0" eaLnBrk="1" fontAlgn="auto" latinLnBrk="0" hangingPunct="1">
                        <a:lnSpc>
                          <a:spcPct val="100000"/>
                        </a:lnSpc>
                        <a:spcBef>
                          <a:spcPts val="0"/>
                        </a:spcBef>
                        <a:spcAft>
                          <a:spcPts val="0"/>
                        </a:spcAft>
                        <a:buNone/>
                        <a:tabLst/>
                      </a:pPr>
                      <a:r>
                        <a:rPr lang="en-GB" sz="900" b="0" kern="1200" dirty="0">
                          <a:solidFill>
                            <a:schemeClr val="tx1"/>
                          </a:solidFill>
                          <a:latin typeface="Century Gothic"/>
                          <a:ea typeface="+mn-ea"/>
                          <a:cs typeface="+mn-cs"/>
                        </a:rPr>
                        <a:t> Cucumber Slices  (VE) </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312196175"/>
                  </a:ext>
                </a:extLst>
              </a:tr>
              <a:tr h="1094626">
                <a:tc>
                  <a:txBody>
                    <a:bodyPr/>
                    <a:lstStyle/>
                    <a:p>
                      <a:pPr algn="ctr" rtl="0" fontAlgn="ctr">
                        <a:buNone/>
                      </a:pPr>
                      <a:r>
                        <a:rPr lang="en-US" sz="900" b="0" kern="1200" dirty="0">
                          <a:solidFill>
                            <a:schemeClr val="tx1"/>
                          </a:solidFill>
                          <a:latin typeface="Century Gothic"/>
                          <a:ea typeface="+mn-ea"/>
                          <a:cs typeface="+mn-cs"/>
                        </a:rPr>
                        <a:t> Yoghurt with Fresh Fruit (V)</a:t>
                      </a:r>
                      <a:endParaRPr lang="en-GB" sz="900" b="0" kern="1200" dirty="0">
                        <a:solidFill>
                          <a:schemeClr val="tx1"/>
                        </a:solidFill>
                        <a:latin typeface="Century Gothic"/>
                        <a:ea typeface="+mn-ea"/>
                        <a:cs typeface="+mn-cs"/>
                      </a:endParaRPr>
                    </a:p>
                  </a:txBody>
                  <a:tcPr marL="6350" marR="6350" marT="635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rtl="0" fontAlgn="ctr">
                        <a:buNone/>
                      </a:pPr>
                      <a:endParaRPr lang="en-GB" sz="900" b="0" kern="1200" dirty="0">
                        <a:solidFill>
                          <a:schemeClr val="tx1"/>
                        </a:solidFill>
                        <a:latin typeface="Century Gothic"/>
                        <a:ea typeface="+mn-ea"/>
                        <a:cs typeface="+mn-cs"/>
                      </a:endParaRPr>
                    </a:p>
                    <a:p>
                      <a:pPr algn="ctr" rtl="0" fontAlgn="ctr">
                        <a:buNone/>
                      </a:pPr>
                      <a:endParaRPr lang="en-GB" sz="900" b="0" kern="1200" dirty="0">
                        <a:solidFill>
                          <a:schemeClr val="tx1"/>
                        </a:solidFill>
                        <a:latin typeface="Century Gothic"/>
                        <a:ea typeface="+mn-ea"/>
                        <a:cs typeface="+mn-cs"/>
                      </a:endParaRPr>
                    </a:p>
                    <a:p>
                      <a:pPr algn="ctr" rtl="0" fontAlgn="ctr">
                        <a:buNone/>
                      </a:pPr>
                      <a:endParaRPr lang="en-GB" sz="900" b="0" kern="1200" dirty="0">
                        <a:solidFill>
                          <a:schemeClr val="tx1"/>
                        </a:solidFill>
                        <a:latin typeface="Century Gothic"/>
                        <a:ea typeface="+mn-ea"/>
                        <a:cs typeface="+mn-cs"/>
                      </a:endParaRPr>
                    </a:p>
                    <a:p>
                      <a:pPr algn="ctr" rtl="0" fontAlgn="ctr">
                        <a:buNone/>
                      </a:pPr>
                      <a:endParaRPr lang="en-GB" sz="900" b="0" kern="1200" dirty="0">
                        <a:solidFill>
                          <a:schemeClr val="tx1"/>
                        </a:solidFill>
                        <a:latin typeface="Century Gothic"/>
                        <a:ea typeface="+mn-ea"/>
                        <a:cs typeface="+mn-cs"/>
                      </a:endParaRPr>
                    </a:p>
                    <a:p>
                      <a:pPr algn="ctr" rtl="0" fontAlgn="ctr">
                        <a:buNone/>
                      </a:pPr>
                      <a:r>
                        <a:rPr lang="en-GB" sz="900" b="0" kern="1200" dirty="0">
                          <a:solidFill>
                            <a:schemeClr val="tx1"/>
                          </a:solidFill>
                          <a:latin typeface="Century Gothic"/>
                          <a:ea typeface="+mn-ea"/>
                          <a:cs typeface="+mn-cs"/>
                        </a:rPr>
                        <a:t>Peach Upside Down Cake  (V)  </a:t>
                      </a:r>
                    </a:p>
                    <a:p>
                      <a:pPr algn="ctr" rtl="0" fontAlgn="ctr">
                        <a:buNone/>
                      </a:pPr>
                      <a:endParaRPr lang="en-GB" sz="900" b="0" kern="1200" dirty="0">
                        <a:solidFill>
                          <a:schemeClr val="tx1"/>
                        </a:solidFill>
                        <a:latin typeface="Century Gothic"/>
                        <a:ea typeface="+mn-ea"/>
                        <a:cs typeface="+mn-cs"/>
                      </a:endParaRPr>
                    </a:p>
                    <a:p>
                      <a:pPr algn="ctr" rtl="0" fontAlgn="ctr">
                        <a:buNone/>
                      </a:pPr>
                      <a:endParaRPr lang="en-GB" sz="900" b="0" kern="1200" dirty="0">
                        <a:solidFill>
                          <a:schemeClr val="tx1"/>
                        </a:solidFill>
                        <a:latin typeface="Century Gothic"/>
                        <a:ea typeface="+mn-ea"/>
                        <a:cs typeface="+mn-cs"/>
                      </a:endParaRPr>
                    </a:p>
                  </a:txBody>
                  <a:tcPr marL="6350" marR="6350" marT="635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ctr" defTabSz="914400" rtl="0" fontAlgn="auto" hangingPunct="1">
                        <a:lnSpc>
                          <a:spcPct val="100000"/>
                        </a:lnSpc>
                        <a:spcBef>
                          <a:spcPts val="0"/>
                        </a:spcBef>
                        <a:spcAft>
                          <a:spcPts val="0"/>
                        </a:spcAft>
                        <a:buNone/>
                        <a:tabLst/>
                      </a:pPr>
                      <a:endParaRPr lang="en-US" sz="900" b="1" kern="1200" dirty="0">
                        <a:solidFill>
                          <a:schemeClr val="tx1"/>
                        </a:solidFill>
                        <a:latin typeface="Century Gothic"/>
                        <a:ea typeface="+mn-ea"/>
                        <a:cs typeface="+mn-cs"/>
                      </a:endParaRPr>
                    </a:p>
                    <a:p>
                      <a:pPr marL="0" marR="0" lvl="0" indent="0" algn="ctr" defTabSz="914400" rtl="0" fontAlgn="auto" hangingPunct="1">
                        <a:lnSpc>
                          <a:spcPct val="100000"/>
                        </a:lnSpc>
                        <a:spcBef>
                          <a:spcPts val="0"/>
                        </a:spcBef>
                        <a:spcAft>
                          <a:spcPts val="0"/>
                        </a:spcAft>
                        <a:buNone/>
                        <a:tabLst/>
                      </a:pPr>
                      <a:endParaRPr lang="en-US" sz="900" b="1" kern="1200" dirty="0">
                        <a:solidFill>
                          <a:schemeClr val="tx1"/>
                        </a:solidFill>
                        <a:latin typeface="Century Gothic"/>
                        <a:ea typeface="+mn-ea"/>
                        <a:cs typeface="+mn-cs"/>
                      </a:endParaRPr>
                    </a:p>
                    <a:p>
                      <a:pPr marL="0" marR="0" lvl="0" indent="0" algn="ctr" defTabSz="914400" rtl="0" fontAlgn="auto" hangingPunct="1">
                        <a:lnSpc>
                          <a:spcPct val="100000"/>
                        </a:lnSpc>
                        <a:spcBef>
                          <a:spcPts val="0"/>
                        </a:spcBef>
                        <a:spcAft>
                          <a:spcPts val="0"/>
                        </a:spcAft>
                        <a:buNone/>
                        <a:tabLst/>
                      </a:pPr>
                      <a:r>
                        <a:rPr lang="en-US" sz="900" b="0" kern="1200" dirty="0">
                          <a:solidFill>
                            <a:schemeClr val="tx1"/>
                          </a:solidFill>
                          <a:latin typeface="Century Gothic"/>
                          <a:ea typeface="+mn-ea"/>
                          <a:cs typeface="+mn-cs"/>
                        </a:rPr>
                        <a:t> </a:t>
                      </a:r>
                    </a:p>
                    <a:p>
                      <a:pPr marL="0" marR="0" lvl="0" indent="0" algn="ctr" defTabSz="914400" rtl="0" fontAlgn="auto" hangingPunct="1">
                        <a:lnSpc>
                          <a:spcPct val="100000"/>
                        </a:lnSpc>
                        <a:spcBef>
                          <a:spcPts val="0"/>
                        </a:spcBef>
                        <a:spcAft>
                          <a:spcPts val="0"/>
                        </a:spcAft>
                        <a:buNone/>
                        <a:tabLst/>
                      </a:pPr>
                      <a:r>
                        <a:rPr lang="en-US" sz="900" b="0" kern="1200" dirty="0">
                          <a:solidFill>
                            <a:schemeClr val="tx1"/>
                          </a:solidFill>
                          <a:latin typeface="Century Gothic"/>
                          <a:ea typeface="+mn-ea"/>
                          <a:cs typeface="+mn-cs"/>
                        </a:rPr>
                        <a:t>Yoghurt  with  Tinned Peaches (V)</a:t>
                      </a:r>
                      <a:endParaRPr lang="en-GB" sz="900" b="0" kern="1200" dirty="0">
                        <a:solidFill>
                          <a:schemeClr val="tx1"/>
                        </a:solidFill>
                        <a:latin typeface="Century Gothic"/>
                        <a:ea typeface="+mn-ea"/>
                        <a:cs typeface="+mn-cs"/>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rtl="0" fontAlgn="ctr">
                        <a:buNone/>
                      </a:pPr>
                      <a:endParaRPr lang="en-GB" sz="900" b="1" kern="1200" dirty="0">
                        <a:solidFill>
                          <a:schemeClr val="tx1"/>
                        </a:solidFill>
                        <a:latin typeface="Century Gothic"/>
                        <a:ea typeface="+mn-ea"/>
                        <a:cs typeface="+mn-cs"/>
                      </a:endParaRPr>
                    </a:p>
                    <a:p>
                      <a:pPr algn="ctr" rtl="0" fontAlgn="ctr">
                        <a:buNone/>
                      </a:pPr>
                      <a:endParaRPr lang="en-GB" sz="900" b="1" kern="1200" dirty="0">
                        <a:solidFill>
                          <a:schemeClr val="tx1"/>
                        </a:solidFill>
                        <a:latin typeface="Century Gothic"/>
                        <a:ea typeface="+mn-ea"/>
                        <a:cs typeface="+mn-cs"/>
                      </a:endParaRPr>
                    </a:p>
                    <a:p>
                      <a:pPr algn="ctr" rtl="0" fontAlgn="ctr">
                        <a:buNone/>
                      </a:pPr>
                      <a:r>
                        <a:rPr lang="en-GB" sz="900" b="0" kern="1200" dirty="0">
                          <a:solidFill>
                            <a:schemeClr val="tx1"/>
                          </a:solidFill>
                          <a:latin typeface="Century Gothic"/>
                          <a:ea typeface="+mn-ea"/>
                          <a:cs typeface="+mn-cs"/>
                        </a:rPr>
                        <a:t>Apple and Strawberry crumble with Custard (V)</a:t>
                      </a:r>
                    </a:p>
                  </a:txBody>
                  <a:tcPr marL="6350" marR="6350" marT="635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rtl="0" fontAlgn="ctr">
                        <a:buNone/>
                      </a:pPr>
                      <a:endParaRPr lang="en-GB" sz="900" b="1" kern="1200" dirty="0">
                        <a:solidFill>
                          <a:schemeClr val="tx1"/>
                        </a:solidFill>
                        <a:latin typeface="Century Gothic"/>
                        <a:ea typeface="+mn-ea"/>
                        <a:cs typeface="+mn-cs"/>
                      </a:endParaRPr>
                    </a:p>
                    <a:p>
                      <a:pPr algn="ctr" rtl="0" fontAlgn="ctr">
                        <a:buNone/>
                      </a:pPr>
                      <a:endParaRPr lang="en-GB" sz="900" b="1" kern="1200" dirty="0">
                        <a:solidFill>
                          <a:schemeClr val="tx1"/>
                        </a:solidFill>
                        <a:latin typeface="Century Gothic"/>
                        <a:ea typeface="+mn-ea"/>
                        <a:cs typeface="+mn-cs"/>
                      </a:endParaRPr>
                    </a:p>
                    <a:p>
                      <a:pPr algn="ctr" rtl="0" fontAlgn="ctr">
                        <a:buNone/>
                      </a:pPr>
                      <a:r>
                        <a:rPr lang="en-GB" sz="900" b="0" kern="1200" dirty="0">
                          <a:solidFill>
                            <a:schemeClr val="tx1"/>
                          </a:solidFill>
                          <a:latin typeface="Century Gothic"/>
                          <a:ea typeface="+mn-ea"/>
                          <a:cs typeface="+mn-cs"/>
                        </a:rPr>
                        <a:t>Yoghurt  and Fresh Fruit  (V)</a:t>
                      </a:r>
                      <a:endParaRPr lang="en-GB" sz="1600" b="0" i="0" u="none" strike="noStrike" dirty="0">
                        <a:solidFill>
                          <a:srgbClr val="000000"/>
                        </a:solidFill>
                        <a:effectLst/>
                        <a:latin typeface="Aptos Display" panose="020B0004020202020204" pitchFamily="34" charset="0"/>
                      </a:endParaRPr>
                    </a:p>
                  </a:txBody>
                  <a:tcPr marL="6350" marR="6350" marT="635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010081983"/>
                  </a:ext>
                </a:extLst>
              </a:tr>
            </a:tbl>
          </a:graphicData>
        </a:graphic>
      </p:graphicFrame>
      <p:sp>
        <p:nvSpPr>
          <p:cNvPr id="10" name="TextBox 83">
            <a:extLst>
              <a:ext uri="{FF2B5EF4-FFF2-40B4-BE49-F238E27FC236}">
                <a16:creationId xmlns:a16="http://schemas.microsoft.com/office/drawing/2014/main" id="{5C3BC7F0-3BEA-5C52-ECBC-0ECFF1D4A7C7}"/>
              </a:ext>
            </a:extLst>
          </p:cNvPr>
          <p:cNvSpPr txBox="1"/>
          <p:nvPr/>
        </p:nvSpPr>
        <p:spPr>
          <a:xfrm>
            <a:off x="1698405" y="780090"/>
            <a:ext cx="1336220" cy="230832"/>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sz="900" b="1" dirty="0">
                <a:latin typeface="Century Gothic" panose="020B0502020202020204" pitchFamily="34" charset="0"/>
              </a:rPr>
              <a:t>Planet Friendly Day </a:t>
            </a:r>
          </a:p>
        </p:txBody>
      </p:sp>
      <p:sp>
        <p:nvSpPr>
          <p:cNvPr id="7" name="TextBox 6">
            <a:extLst>
              <a:ext uri="{FF2B5EF4-FFF2-40B4-BE49-F238E27FC236}">
                <a16:creationId xmlns:a16="http://schemas.microsoft.com/office/drawing/2014/main" id="{DBED893A-D60A-2313-E847-028A0A6D8D83}"/>
              </a:ext>
            </a:extLst>
          </p:cNvPr>
          <p:cNvSpPr txBox="1"/>
          <p:nvPr/>
        </p:nvSpPr>
        <p:spPr>
          <a:xfrm>
            <a:off x="681622" y="1081730"/>
            <a:ext cx="899880" cy="4416594"/>
          </a:xfrm>
          <a:prstGeom prst="rect">
            <a:avLst/>
          </a:prstGeom>
          <a:noFill/>
        </p:spPr>
        <p:txBody>
          <a:bodyPr wrap="square">
            <a:spAutoFit/>
          </a:bodyPr>
          <a:lstStyle/>
          <a:p>
            <a:pPr lvl="0">
              <a:defRPr/>
            </a:pPr>
            <a:r>
              <a:rPr kumimoji="0" lang="en-GB" sz="800" b="1" i="0" u="none" strike="noStrike" kern="1200" cap="none" spc="0" normalizeH="0" baseline="0" noProof="0" dirty="0">
                <a:ln>
                  <a:noFill/>
                </a:ln>
                <a:solidFill>
                  <a:prstClr val="black"/>
                </a:solidFill>
                <a:effectLst/>
                <a:uLnTx/>
                <a:uFillTx/>
                <a:latin typeface="Century Gothic"/>
                <a:ea typeface="+mn-ea"/>
                <a:cs typeface="+mn-cs"/>
              </a:rPr>
              <a:t>Option </a:t>
            </a:r>
            <a:r>
              <a:rPr lang="en-GB" sz="800" b="1" dirty="0">
                <a:solidFill>
                  <a:prstClr val="black"/>
                </a:solidFill>
                <a:latin typeface="Century Gothic"/>
              </a:rPr>
              <a:t>One</a:t>
            </a:r>
          </a:p>
          <a:p>
            <a:pPr lvl="0">
              <a:defRPr/>
            </a:pPr>
            <a:endParaRPr lang="en-GB" sz="800" b="1" dirty="0">
              <a:solidFill>
                <a:prstClr val="black"/>
              </a:solidFill>
              <a:latin typeface="Century Gothic"/>
            </a:endParaRPr>
          </a:p>
          <a:p>
            <a:pPr lvl="0">
              <a:defRPr/>
            </a:pPr>
            <a:r>
              <a:rPr lang="en-GB" sz="800" b="1" dirty="0">
                <a:solidFill>
                  <a:prstClr val="black"/>
                </a:solidFill>
                <a:latin typeface="Century Gothic"/>
              </a:rPr>
              <a:t>9/11/26</a:t>
            </a:r>
          </a:p>
          <a:p>
            <a:pPr lvl="0">
              <a:defRPr/>
            </a:pPr>
            <a:r>
              <a:rPr lang="en-GB" sz="800" b="1" dirty="0">
                <a:solidFill>
                  <a:prstClr val="black"/>
                </a:solidFill>
                <a:latin typeface="Century Gothic"/>
              </a:rPr>
              <a:t>30/11/26</a:t>
            </a:r>
          </a:p>
          <a:p>
            <a:pPr lvl="0">
              <a:defRPr/>
            </a:pPr>
            <a:r>
              <a:rPr lang="en-GB" sz="800" b="1" dirty="0">
                <a:solidFill>
                  <a:prstClr val="black"/>
                </a:solidFill>
                <a:latin typeface="Century Gothic"/>
              </a:rPr>
              <a:t>11/1/27</a:t>
            </a:r>
          </a:p>
          <a:p>
            <a:pPr lvl="0">
              <a:defRPr/>
            </a:pPr>
            <a:r>
              <a:rPr lang="en-GB" sz="800" b="1" dirty="0">
                <a:solidFill>
                  <a:prstClr val="black"/>
                </a:solidFill>
                <a:latin typeface="Century Gothic"/>
              </a:rPr>
              <a:t>1/2/27</a:t>
            </a:r>
          </a:p>
          <a:p>
            <a:pPr lvl="0">
              <a:defRPr/>
            </a:pPr>
            <a:r>
              <a:rPr lang="en-GB" sz="800" b="1" dirty="0">
                <a:solidFill>
                  <a:prstClr val="black"/>
                </a:solidFill>
                <a:latin typeface="Century Gothic"/>
              </a:rPr>
              <a:t>1/3/27</a:t>
            </a:r>
          </a:p>
          <a:p>
            <a:pPr lvl="0">
              <a:defRPr/>
            </a:pPr>
            <a:r>
              <a:rPr lang="en-GB" sz="800" b="1" dirty="0">
                <a:solidFill>
                  <a:prstClr val="black"/>
                </a:solidFill>
                <a:latin typeface="Century Gothic"/>
              </a:rPr>
              <a:t>22/3/27</a:t>
            </a:r>
          </a:p>
          <a:p>
            <a:pPr lvl="0">
              <a:defRPr/>
            </a:pPr>
            <a:endParaRPr lang="en-GB" sz="800" b="1" dirty="0">
              <a:solidFill>
                <a:prstClr val="black"/>
              </a:solidFill>
              <a:latin typeface="Century Gothic"/>
            </a:endParaRPr>
          </a:p>
          <a:p>
            <a:pPr lvl="0">
              <a:defRPr/>
            </a:pPr>
            <a:r>
              <a:rPr lang="en-GB" sz="800" b="1" dirty="0">
                <a:solidFill>
                  <a:prstClr val="black"/>
                </a:solidFill>
                <a:latin typeface="Century Gothic"/>
              </a:rPr>
              <a:t>Option Two</a:t>
            </a:r>
          </a:p>
          <a:p>
            <a:pPr lvl="0">
              <a:defRPr/>
            </a:pPr>
            <a:endParaRPr lang="en-GB" sz="800" b="1" dirty="0">
              <a:solidFill>
                <a:prstClr val="black"/>
              </a:solidFill>
              <a:latin typeface="Century Gothic"/>
            </a:endParaRPr>
          </a:p>
          <a:p>
            <a:pPr lvl="0">
              <a:defRPr/>
            </a:pPr>
            <a:endParaRPr lang="en-GB" sz="800" b="1" dirty="0">
              <a:solidFill>
                <a:prstClr val="black"/>
              </a:solidFill>
              <a:latin typeface="Century Gothic"/>
            </a:endParaRPr>
          </a:p>
          <a:p>
            <a:pPr lvl="0">
              <a:defRPr/>
            </a:pPr>
            <a:endParaRPr lang="en-GB" sz="800" b="1" dirty="0">
              <a:solidFill>
                <a:prstClr val="black"/>
              </a:solidFill>
              <a:latin typeface="Century Gothic"/>
            </a:endParaRPr>
          </a:p>
          <a:p>
            <a:pPr lvl="0">
              <a:defRPr/>
            </a:pPr>
            <a:endParaRPr lang="en-GB" sz="800" b="1" dirty="0">
              <a:solidFill>
                <a:prstClr val="black"/>
              </a:solidFill>
              <a:latin typeface="Century Gothic"/>
            </a:endParaRPr>
          </a:p>
          <a:p>
            <a:pPr lvl="0">
              <a:defRPr/>
            </a:pPr>
            <a:endParaRPr lang="en-GB" sz="800" b="1" dirty="0">
              <a:solidFill>
                <a:prstClr val="black"/>
              </a:solidFill>
              <a:latin typeface="Century Gothic"/>
            </a:endParaRPr>
          </a:p>
          <a:p>
            <a:pPr lvl="0">
              <a:defRPr/>
            </a:pPr>
            <a:endParaRPr lang="en-GB" sz="800" b="1" dirty="0">
              <a:solidFill>
                <a:prstClr val="black"/>
              </a:solidFill>
              <a:latin typeface="Century Gothic"/>
            </a:endParaRPr>
          </a:p>
          <a:p>
            <a:pPr lvl="0">
              <a:defRPr/>
            </a:pPr>
            <a:endParaRPr lang="en-GB" sz="800" b="1" dirty="0">
              <a:solidFill>
                <a:prstClr val="black"/>
              </a:solidFill>
              <a:latin typeface="Century Gothic"/>
            </a:endParaRPr>
          </a:p>
          <a:p>
            <a:pPr lvl="0">
              <a:defRPr/>
            </a:pPr>
            <a:endParaRPr lang="en-GB" sz="800" b="1" dirty="0">
              <a:solidFill>
                <a:prstClr val="black"/>
              </a:solidFill>
              <a:latin typeface="Century Gothic"/>
            </a:endParaRPr>
          </a:p>
          <a:p>
            <a:pPr lvl="0">
              <a:defRPr/>
            </a:pPr>
            <a:r>
              <a:rPr lang="en-GB" sz="800" b="1" dirty="0">
                <a:solidFill>
                  <a:prstClr val="black"/>
                </a:solidFill>
                <a:latin typeface="Century Gothic"/>
              </a:rPr>
              <a:t>Vegetables</a:t>
            </a:r>
          </a:p>
          <a:p>
            <a:pPr lvl="0">
              <a:defRPr/>
            </a:pPr>
            <a:endParaRPr lang="en-GB" sz="800" b="1" dirty="0">
              <a:solidFill>
                <a:prstClr val="black"/>
              </a:solidFill>
              <a:latin typeface="Century Gothic"/>
            </a:endParaRPr>
          </a:p>
          <a:p>
            <a:pPr lvl="0">
              <a:defRPr/>
            </a:pPr>
            <a:endParaRPr lang="en-GB" sz="800" b="1" dirty="0">
              <a:solidFill>
                <a:prstClr val="black"/>
              </a:solidFill>
              <a:latin typeface="Century Gothic"/>
            </a:endParaRPr>
          </a:p>
          <a:p>
            <a:pPr lvl="0">
              <a:defRPr/>
            </a:pPr>
            <a:endParaRPr lang="en-GB" sz="800" b="1" dirty="0">
              <a:solidFill>
                <a:prstClr val="black"/>
              </a:solidFill>
              <a:latin typeface="Century Gothic"/>
            </a:endParaRPr>
          </a:p>
          <a:p>
            <a:pPr lvl="0">
              <a:defRPr/>
            </a:pPr>
            <a:r>
              <a:rPr lang="en-GB" sz="800" b="1" dirty="0">
                <a:solidFill>
                  <a:prstClr val="black"/>
                </a:solidFill>
                <a:latin typeface="Century Gothic"/>
              </a:rPr>
              <a:t>Salad Bar</a:t>
            </a:r>
          </a:p>
          <a:p>
            <a:pPr lvl="0">
              <a:defRPr/>
            </a:pPr>
            <a:endParaRPr lang="en-GB" sz="800" b="1" dirty="0">
              <a:solidFill>
                <a:prstClr val="black"/>
              </a:solidFill>
              <a:latin typeface="Century Gothic"/>
            </a:endParaRPr>
          </a:p>
          <a:p>
            <a:pPr lvl="0">
              <a:defRPr/>
            </a:pPr>
            <a:endParaRPr lang="en-GB" sz="800" b="1" dirty="0">
              <a:solidFill>
                <a:prstClr val="black"/>
              </a:solidFill>
              <a:latin typeface="Century Gothic"/>
            </a:endParaRPr>
          </a:p>
          <a:p>
            <a:pPr lvl="0">
              <a:defRPr/>
            </a:pPr>
            <a:endParaRPr lang="en-GB" sz="800" b="1" dirty="0">
              <a:solidFill>
                <a:prstClr val="black"/>
              </a:solidFill>
              <a:latin typeface="Century Gothic"/>
            </a:endParaRPr>
          </a:p>
          <a:p>
            <a:pPr lvl="0">
              <a:defRPr/>
            </a:pPr>
            <a:endParaRPr lang="en-GB" sz="800" b="1" dirty="0">
              <a:solidFill>
                <a:prstClr val="black"/>
              </a:solidFill>
              <a:latin typeface="Century Gothic"/>
            </a:endParaRPr>
          </a:p>
          <a:p>
            <a:pPr lvl="0">
              <a:defRPr/>
            </a:pPr>
            <a:endParaRPr lang="en-GB" sz="800" b="1" dirty="0">
              <a:solidFill>
                <a:prstClr val="black"/>
              </a:solidFill>
              <a:latin typeface="Century Gothic"/>
            </a:endParaRPr>
          </a:p>
          <a:p>
            <a:pPr lvl="0">
              <a:defRPr/>
            </a:pPr>
            <a:endParaRPr lang="en-GB" sz="800" b="1" dirty="0">
              <a:solidFill>
                <a:prstClr val="black"/>
              </a:solidFill>
              <a:latin typeface="Century Gothic"/>
            </a:endParaRPr>
          </a:p>
          <a:p>
            <a:pPr lvl="0">
              <a:defRPr/>
            </a:pPr>
            <a:endParaRPr lang="en-GB" sz="800" b="1" dirty="0">
              <a:solidFill>
                <a:prstClr val="black"/>
              </a:solidFill>
              <a:latin typeface="Century Gothic"/>
            </a:endParaRPr>
          </a:p>
          <a:p>
            <a:pPr lvl="0">
              <a:defRPr/>
            </a:pPr>
            <a:endParaRPr lang="en-GB" sz="800" b="1" dirty="0">
              <a:solidFill>
                <a:prstClr val="black"/>
              </a:solidFill>
              <a:latin typeface="Century Gothic"/>
            </a:endParaRPr>
          </a:p>
          <a:p>
            <a:pPr lvl="0">
              <a:defRPr/>
            </a:pPr>
            <a:endParaRPr lang="en-GB" sz="800" b="1" dirty="0">
              <a:solidFill>
                <a:prstClr val="black"/>
              </a:solidFill>
              <a:latin typeface="Century Gothic"/>
            </a:endParaRPr>
          </a:p>
          <a:p>
            <a:pPr lvl="0">
              <a:defRPr/>
            </a:pPr>
            <a:r>
              <a:rPr lang="en-GB" sz="800" b="1" dirty="0">
                <a:solidFill>
                  <a:prstClr val="black"/>
                </a:solidFill>
                <a:latin typeface="Century Gothic"/>
              </a:rPr>
              <a:t>Dessert</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900" b="1" i="0" u="none" strike="noStrike" kern="1200" cap="none" spc="0" normalizeH="0" baseline="0" noProof="0" dirty="0">
              <a:ln>
                <a:noFill/>
              </a:ln>
              <a:solidFill>
                <a:prstClr val="black"/>
              </a:solidFill>
              <a:effectLst/>
              <a:uLnTx/>
              <a:uFillTx/>
              <a:latin typeface="Century Gothic"/>
              <a:ea typeface="+mn-ea"/>
              <a:cs typeface="+mn-cs"/>
            </a:endParaRPr>
          </a:p>
        </p:txBody>
      </p:sp>
      <p:sp>
        <p:nvSpPr>
          <p:cNvPr id="11" name="TextBox 10">
            <a:extLst>
              <a:ext uri="{FF2B5EF4-FFF2-40B4-BE49-F238E27FC236}">
                <a16:creationId xmlns:a16="http://schemas.microsoft.com/office/drawing/2014/main" id="{245C5CB2-A4D6-DCE7-0A55-15F63BC1B0B5}"/>
              </a:ext>
            </a:extLst>
          </p:cNvPr>
          <p:cNvSpPr txBox="1"/>
          <p:nvPr/>
        </p:nvSpPr>
        <p:spPr>
          <a:xfrm>
            <a:off x="2419806" y="88477"/>
            <a:ext cx="5759085" cy="369332"/>
          </a:xfrm>
          <a:prstGeom prst="rect">
            <a:avLst/>
          </a:prstGeom>
          <a:noFill/>
        </p:spPr>
        <p:txBody>
          <a:bodyPr wrap="square" rtlCol="0">
            <a:spAutoFit/>
          </a:bodyPr>
          <a:lstStyle/>
          <a:p>
            <a:pPr algn="ctr"/>
            <a:r>
              <a:rPr lang="en-GB" b="1" dirty="0">
                <a:latin typeface="Century Gothic" panose="020B0502020202020204" pitchFamily="34" charset="0"/>
              </a:rPr>
              <a:t>WEEK 2 CAMDEN AUTUMN WINTER MENU 2026/27</a:t>
            </a:r>
          </a:p>
        </p:txBody>
      </p:sp>
      <p:sp>
        <p:nvSpPr>
          <p:cNvPr id="35" name="TextBox 34">
            <a:extLst>
              <a:ext uri="{FF2B5EF4-FFF2-40B4-BE49-F238E27FC236}">
                <a16:creationId xmlns:a16="http://schemas.microsoft.com/office/drawing/2014/main" id="{694021D1-3040-610B-8069-DEE65DF903C1}"/>
              </a:ext>
            </a:extLst>
          </p:cNvPr>
          <p:cNvSpPr txBox="1"/>
          <p:nvPr/>
        </p:nvSpPr>
        <p:spPr>
          <a:xfrm>
            <a:off x="1397143" y="5934156"/>
            <a:ext cx="5249190" cy="307777"/>
          </a:xfrm>
          <a:prstGeom prst="rect">
            <a:avLst/>
          </a:prstGeom>
          <a:noFill/>
        </p:spPr>
        <p:txBody>
          <a:bodyPr wrap="square">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GB" sz="7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Freshly cooked jacket potatoes with a choice of fillings (V/VE) </a:t>
            </a:r>
            <a:r>
              <a:rPr kumimoji="0" lang="en-GB" sz="70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  A choice of flavoured breads freshly baked on site daily (VE) - </a:t>
            </a:r>
            <a:r>
              <a:rPr kumimoji="0" lang="en-GB" sz="7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Daily salad selection (V/VE) – Fresh Fruit (VE) – Natural Yoghurt (V/VE) - Drinking Milk (V/VE)</a:t>
            </a:r>
          </a:p>
        </p:txBody>
      </p:sp>
      <p:sp>
        <p:nvSpPr>
          <p:cNvPr id="37" name="TextBox 36">
            <a:extLst>
              <a:ext uri="{FF2B5EF4-FFF2-40B4-BE49-F238E27FC236}">
                <a16:creationId xmlns:a16="http://schemas.microsoft.com/office/drawing/2014/main" id="{05DA2CB5-BF07-2F4C-2B51-B9805C5AC903}"/>
              </a:ext>
            </a:extLst>
          </p:cNvPr>
          <p:cNvSpPr txBox="1"/>
          <p:nvPr/>
        </p:nvSpPr>
        <p:spPr>
          <a:xfrm>
            <a:off x="176212" y="6153899"/>
            <a:ext cx="9553575" cy="992579"/>
          </a:xfrm>
          <a:prstGeom prst="rect">
            <a:avLst/>
          </a:prstGeom>
          <a:noFill/>
        </p:spPr>
        <p:txBody>
          <a:bodyPr wrap="square" rtlCol="0">
            <a:spAutoFit/>
          </a:bodyPr>
          <a:lstStyle/>
          <a:p>
            <a:pPr algn="ctr"/>
            <a:endParaRPr lang="en-GB" sz="800" b="1" dirty="0">
              <a:solidFill>
                <a:srgbClr val="006662"/>
              </a:solidFill>
              <a:latin typeface="Century Gothic" panose="020B0502020202020204" pitchFamily="34" charset="0"/>
            </a:endParaRPr>
          </a:p>
          <a:p>
            <a:pPr algn="ctr"/>
            <a:endParaRPr lang="en-GB" sz="500" dirty="0">
              <a:solidFill>
                <a:srgbClr val="006662"/>
              </a:solidFill>
              <a:latin typeface="Century Gothic" panose="020B0502020202020204" pitchFamily="34" charset="0"/>
            </a:endParaRPr>
          </a:p>
          <a:p>
            <a:pPr algn="ctr"/>
            <a:r>
              <a:rPr lang="en-GB" sz="800" dirty="0">
                <a:solidFill>
                  <a:srgbClr val="006662"/>
                </a:solidFill>
                <a:latin typeface="Century Gothic" panose="020B0502020202020204" pitchFamily="34" charset="0"/>
              </a:rPr>
              <a:t>If you would like to know about particular allergens in foods, please ask a member of the catering team for information. If your child has a school lunch and has a food allergy or intolerance you will be asked to complete a form to ensure we have the necessary information to cater for your child. We use a large variety of ingredients in the preparation of our meals and due to the nature of our kitchens it is not possible to completely remove the risk of allergen cross contact.  </a:t>
            </a:r>
          </a:p>
          <a:p>
            <a:r>
              <a:rPr lang="en-GB" sz="1050" b="1" dirty="0">
                <a:latin typeface="Century Gothic" panose="020B0502020202020204" pitchFamily="34" charset="0"/>
              </a:rPr>
              <a:t> </a:t>
            </a:r>
          </a:p>
          <a:p>
            <a:endParaRPr lang="en-GB" sz="1100" b="1" dirty="0">
              <a:latin typeface="Century Gothic" panose="020B0502020202020204" pitchFamily="34" charset="0"/>
            </a:endParaRPr>
          </a:p>
        </p:txBody>
      </p:sp>
      <p:sp>
        <p:nvSpPr>
          <p:cNvPr id="39" name="Freeform 23">
            <a:extLst>
              <a:ext uri="{FF2B5EF4-FFF2-40B4-BE49-F238E27FC236}">
                <a16:creationId xmlns:a16="http://schemas.microsoft.com/office/drawing/2014/main" id="{6F9E8BD6-D5E1-E7B0-8A71-AC2A6DE19A69}"/>
              </a:ext>
            </a:extLst>
          </p:cNvPr>
          <p:cNvSpPr/>
          <p:nvPr/>
        </p:nvSpPr>
        <p:spPr>
          <a:xfrm flipH="1">
            <a:off x="2732919" y="2363164"/>
            <a:ext cx="164618" cy="243335"/>
          </a:xfrm>
          <a:custGeom>
            <a:avLst/>
            <a:gdLst/>
            <a:ahLst/>
            <a:cxnLst/>
            <a:rect l="l" t="t" r="r" b="b"/>
            <a:pathLst>
              <a:path w="424791" h="647188">
                <a:moveTo>
                  <a:pt x="424791" y="0"/>
                </a:moveTo>
                <a:lnTo>
                  <a:pt x="0" y="0"/>
                </a:lnTo>
                <a:lnTo>
                  <a:pt x="0" y="647189"/>
                </a:lnTo>
                <a:lnTo>
                  <a:pt x="424791" y="647189"/>
                </a:lnTo>
                <a:lnTo>
                  <a:pt x="424791"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GB"/>
          </a:p>
        </p:txBody>
      </p:sp>
      <p:sp>
        <p:nvSpPr>
          <p:cNvPr id="59" name="Freeform 44">
            <a:extLst>
              <a:ext uri="{FF2B5EF4-FFF2-40B4-BE49-F238E27FC236}">
                <a16:creationId xmlns:a16="http://schemas.microsoft.com/office/drawing/2014/main" id="{B4BFE686-0A40-D93A-E876-B454F47E4D00}"/>
              </a:ext>
            </a:extLst>
          </p:cNvPr>
          <p:cNvSpPr/>
          <p:nvPr/>
        </p:nvSpPr>
        <p:spPr>
          <a:xfrm>
            <a:off x="4581074" y="1112025"/>
            <a:ext cx="206739" cy="151471"/>
          </a:xfrm>
          <a:prstGeom prst="rect">
            <a:avLst/>
          </a:prstGeom>
          <a:blipFill>
            <a:blip r:embed="rId5">
              <a:extLst>
                <a:ext uri="{96DAC541-7B7A-43D3-8B79-37D633B846F1}">
                  <asvg:svgBlip xmlns:asvg="http://schemas.microsoft.com/office/drawing/2016/SVG/main" r:embed="rId6"/>
                </a:ext>
              </a:extLst>
            </a:blip>
            <a:stretch>
              <a:fillRect/>
            </a:stretch>
          </a:blipFill>
        </p:spPr>
        <p:txBody>
          <a:bodyPr/>
          <a:lstStyle/>
          <a:p>
            <a:endParaRPr lang="en-GB"/>
          </a:p>
        </p:txBody>
      </p:sp>
      <p:sp>
        <p:nvSpPr>
          <p:cNvPr id="61" name="Freeform 44">
            <a:extLst>
              <a:ext uri="{FF2B5EF4-FFF2-40B4-BE49-F238E27FC236}">
                <a16:creationId xmlns:a16="http://schemas.microsoft.com/office/drawing/2014/main" id="{6AFE25D9-B363-4078-25BA-4EE0B09BA683}"/>
              </a:ext>
            </a:extLst>
          </p:cNvPr>
          <p:cNvSpPr/>
          <p:nvPr/>
        </p:nvSpPr>
        <p:spPr>
          <a:xfrm>
            <a:off x="7684015" y="1124515"/>
            <a:ext cx="206739" cy="151471"/>
          </a:xfrm>
          <a:prstGeom prst="rect">
            <a:avLst/>
          </a:prstGeom>
          <a:blipFill>
            <a:blip r:embed="rId5">
              <a:extLst>
                <a:ext uri="{96DAC541-7B7A-43D3-8B79-37D633B846F1}">
                  <asvg:svgBlip xmlns:asvg="http://schemas.microsoft.com/office/drawing/2016/SVG/main" r:embed="rId6"/>
                </a:ext>
              </a:extLst>
            </a:blip>
            <a:stretch>
              <a:fillRect/>
            </a:stretch>
          </a:blipFill>
        </p:spPr>
        <p:txBody>
          <a:bodyPr/>
          <a:lstStyle/>
          <a:p>
            <a:endParaRPr lang="en-GB"/>
          </a:p>
        </p:txBody>
      </p:sp>
      <p:pic>
        <p:nvPicPr>
          <p:cNvPr id="65" name="Picture 64" descr="A yellow sun with triangles&#10;&#10;Description automatically generated">
            <a:extLst>
              <a:ext uri="{FF2B5EF4-FFF2-40B4-BE49-F238E27FC236}">
                <a16:creationId xmlns:a16="http://schemas.microsoft.com/office/drawing/2014/main" id="{A79B3B9A-CAD7-CD46-4C32-8615C7414F86}"/>
              </a:ext>
            </a:extLst>
          </p:cNvPr>
          <p:cNvPicPr>
            <a:picLocks noChangeAspect="1"/>
          </p:cNvPicPr>
          <p:nvPr/>
        </p:nvPicPr>
        <p:blipFill>
          <a:blip r:embed="rId7"/>
          <a:stretch>
            <a:fillRect/>
          </a:stretch>
        </p:blipFill>
        <p:spPr>
          <a:xfrm>
            <a:off x="2801463" y="3343701"/>
            <a:ext cx="164618" cy="145816"/>
          </a:xfrm>
          <a:prstGeom prst="rect">
            <a:avLst/>
          </a:prstGeom>
        </p:spPr>
      </p:pic>
      <p:pic>
        <p:nvPicPr>
          <p:cNvPr id="66" name="Picture 65" descr="A yellow sun with triangles&#10;&#10;Description automatically generated">
            <a:extLst>
              <a:ext uri="{FF2B5EF4-FFF2-40B4-BE49-F238E27FC236}">
                <a16:creationId xmlns:a16="http://schemas.microsoft.com/office/drawing/2014/main" id="{4E01510A-26B1-54C2-9A33-02947CBAC03C}"/>
              </a:ext>
            </a:extLst>
          </p:cNvPr>
          <p:cNvPicPr>
            <a:picLocks noChangeAspect="1"/>
          </p:cNvPicPr>
          <p:nvPr/>
        </p:nvPicPr>
        <p:blipFill>
          <a:blip r:embed="rId7"/>
          <a:stretch>
            <a:fillRect/>
          </a:stretch>
        </p:blipFill>
        <p:spPr>
          <a:xfrm>
            <a:off x="2801463" y="3715464"/>
            <a:ext cx="164618" cy="145816"/>
          </a:xfrm>
          <a:prstGeom prst="rect">
            <a:avLst/>
          </a:prstGeom>
        </p:spPr>
      </p:pic>
      <p:pic>
        <p:nvPicPr>
          <p:cNvPr id="67" name="Picture 66" descr="A yellow sun with triangles&#10;&#10;Description automatically generated">
            <a:extLst>
              <a:ext uri="{FF2B5EF4-FFF2-40B4-BE49-F238E27FC236}">
                <a16:creationId xmlns:a16="http://schemas.microsoft.com/office/drawing/2014/main" id="{E44094B9-AA00-CA39-1AA3-31E784ADDAFC}"/>
              </a:ext>
            </a:extLst>
          </p:cNvPr>
          <p:cNvPicPr>
            <a:picLocks noChangeAspect="1"/>
          </p:cNvPicPr>
          <p:nvPr/>
        </p:nvPicPr>
        <p:blipFill>
          <a:blip r:embed="rId7"/>
          <a:stretch>
            <a:fillRect/>
          </a:stretch>
        </p:blipFill>
        <p:spPr>
          <a:xfrm>
            <a:off x="2829329" y="3955234"/>
            <a:ext cx="164618" cy="145816"/>
          </a:xfrm>
          <a:prstGeom prst="rect">
            <a:avLst/>
          </a:prstGeom>
        </p:spPr>
      </p:pic>
      <p:pic>
        <p:nvPicPr>
          <p:cNvPr id="68" name="Picture 67" descr="A yellow sun with triangles&#10;&#10;Description automatically generated">
            <a:extLst>
              <a:ext uri="{FF2B5EF4-FFF2-40B4-BE49-F238E27FC236}">
                <a16:creationId xmlns:a16="http://schemas.microsoft.com/office/drawing/2014/main" id="{D35819A4-733A-470C-F183-58C0F4F57EFC}"/>
              </a:ext>
            </a:extLst>
          </p:cNvPr>
          <p:cNvPicPr>
            <a:picLocks noChangeAspect="1"/>
          </p:cNvPicPr>
          <p:nvPr/>
        </p:nvPicPr>
        <p:blipFill>
          <a:blip r:embed="rId7"/>
          <a:stretch>
            <a:fillRect/>
          </a:stretch>
        </p:blipFill>
        <p:spPr>
          <a:xfrm>
            <a:off x="2814728" y="4096285"/>
            <a:ext cx="164618" cy="145816"/>
          </a:xfrm>
          <a:prstGeom prst="rect">
            <a:avLst/>
          </a:prstGeom>
        </p:spPr>
      </p:pic>
      <p:pic>
        <p:nvPicPr>
          <p:cNvPr id="69" name="Picture 68" descr="A yellow sun with triangles&#10;&#10;Description automatically generated">
            <a:extLst>
              <a:ext uri="{FF2B5EF4-FFF2-40B4-BE49-F238E27FC236}">
                <a16:creationId xmlns:a16="http://schemas.microsoft.com/office/drawing/2014/main" id="{56B70156-AD32-A8D2-D6F3-E5A6003622FB}"/>
              </a:ext>
            </a:extLst>
          </p:cNvPr>
          <p:cNvPicPr>
            <a:picLocks noChangeAspect="1"/>
          </p:cNvPicPr>
          <p:nvPr/>
        </p:nvPicPr>
        <p:blipFill>
          <a:blip r:embed="rId7"/>
          <a:stretch>
            <a:fillRect/>
          </a:stretch>
        </p:blipFill>
        <p:spPr>
          <a:xfrm>
            <a:off x="2826594" y="4246875"/>
            <a:ext cx="164618" cy="145816"/>
          </a:xfrm>
          <a:prstGeom prst="rect">
            <a:avLst/>
          </a:prstGeom>
        </p:spPr>
      </p:pic>
      <p:pic>
        <p:nvPicPr>
          <p:cNvPr id="70" name="Picture 69" descr="A yellow sun with triangles&#10;&#10;Description automatically generated">
            <a:extLst>
              <a:ext uri="{FF2B5EF4-FFF2-40B4-BE49-F238E27FC236}">
                <a16:creationId xmlns:a16="http://schemas.microsoft.com/office/drawing/2014/main" id="{7523978E-B301-23A7-9C47-10FF21C6D112}"/>
              </a:ext>
            </a:extLst>
          </p:cNvPr>
          <p:cNvPicPr>
            <a:picLocks noChangeAspect="1"/>
          </p:cNvPicPr>
          <p:nvPr/>
        </p:nvPicPr>
        <p:blipFill>
          <a:blip r:embed="rId7"/>
          <a:stretch>
            <a:fillRect/>
          </a:stretch>
        </p:blipFill>
        <p:spPr>
          <a:xfrm>
            <a:off x="2815228" y="4402072"/>
            <a:ext cx="164618" cy="145816"/>
          </a:xfrm>
          <a:prstGeom prst="rect">
            <a:avLst/>
          </a:prstGeom>
        </p:spPr>
      </p:pic>
      <p:pic>
        <p:nvPicPr>
          <p:cNvPr id="71" name="Picture 70" descr="A yellow sun with triangles&#10;&#10;Description automatically generated">
            <a:extLst>
              <a:ext uri="{FF2B5EF4-FFF2-40B4-BE49-F238E27FC236}">
                <a16:creationId xmlns:a16="http://schemas.microsoft.com/office/drawing/2014/main" id="{38BC19F6-89FF-2187-FF34-7BE291D45FB5}"/>
              </a:ext>
            </a:extLst>
          </p:cNvPr>
          <p:cNvPicPr>
            <a:picLocks noChangeAspect="1"/>
          </p:cNvPicPr>
          <p:nvPr/>
        </p:nvPicPr>
        <p:blipFill>
          <a:blip r:embed="rId7"/>
          <a:stretch>
            <a:fillRect/>
          </a:stretch>
        </p:blipFill>
        <p:spPr>
          <a:xfrm>
            <a:off x="4348281" y="3327445"/>
            <a:ext cx="164618" cy="145816"/>
          </a:xfrm>
          <a:prstGeom prst="rect">
            <a:avLst/>
          </a:prstGeom>
        </p:spPr>
      </p:pic>
      <p:pic>
        <p:nvPicPr>
          <p:cNvPr id="72" name="Picture 71" descr="A yellow sun with triangles&#10;&#10;Description automatically generated">
            <a:extLst>
              <a:ext uri="{FF2B5EF4-FFF2-40B4-BE49-F238E27FC236}">
                <a16:creationId xmlns:a16="http://schemas.microsoft.com/office/drawing/2014/main" id="{F7AD1FF8-C443-674A-2D65-C5AFAE304CA7}"/>
              </a:ext>
            </a:extLst>
          </p:cNvPr>
          <p:cNvPicPr>
            <a:picLocks noChangeAspect="1"/>
          </p:cNvPicPr>
          <p:nvPr/>
        </p:nvPicPr>
        <p:blipFill>
          <a:blip r:embed="rId7"/>
          <a:stretch>
            <a:fillRect/>
          </a:stretch>
        </p:blipFill>
        <p:spPr>
          <a:xfrm>
            <a:off x="4372382" y="3787391"/>
            <a:ext cx="164618" cy="145816"/>
          </a:xfrm>
          <a:prstGeom prst="rect">
            <a:avLst/>
          </a:prstGeom>
        </p:spPr>
      </p:pic>
      <p:pic>
        <p:nvPicPr>
          <p:cNvPr id="73" name="Picture 72" descr="A yellow sun with triangles&#10;&#10;Description automatically generated">
            <a:extLst>
              <a:ext uri="{FF2B5EF4-FFF2-40B4-BE49-F238E27FC236}">
                <a16:creationId xmlns:a16="http://schemas.microsoft.com/office/drawing/2014/main" id="{A72D5674-B197-6D2B-6C25-C8D48F06398F}"/>
              </a:ext>
            </a:extLst>
          </p:cNvPr>
          <p:cNvPicPr>
            <a:picLocks noChangeAspect="1"/>
          </p:cNvPicPr>
          <p:nvPr/>
        </p:nvPicPr>
        <p:blipFill>
          <a:blip r:embed="rId7"/>
          <a:stretch>
            <a:fillRect/>
          </a:stretch>
        </p:blipFill>
        <p:spPr>
          <a:xfrm>
            <a:off x="4369562" y="3935512"/>
            <a:ext cx="164618" cy="145816"/>
          </a:xfrm>
          <a:prstGeom prst="rect">
            <a:avLst/>
          </a:prstGeom>
        </p:spPr>
      </p:pic>
      <p:pic>
        <p:nvPicPr>
          <p:cNvPr id="74" name="Picture 73" descr="A yellow sun with triangles&#10;&#10;Description automatically generated">
            <a:extLst>
              <a:ext uri="{FF2B5EF4-FFF2-40B4-BE49-F238E27FC236}">
                <a16:creationId xmlns:a16="http://schemas.microsoft.com/office/drawing/2014/main" id="{7FEA7265-A047-8702-3AE4-BCF1B6A974B5}"/>
              </a:ext>
            </a:extLst>
          </p:cNvPr>
          <p:cNvPicPr>
            <a:picLocks noChangeAspect="1"/>
          </p:cNvPicPr>
          <p:nvPr/>
        </p:nvPicPr>
        <p:blipFill>
          <a:blip r:embed="rId7"/>
          <a:stretch>
            <a:fillRect/>
          </a:stretch>
        </p:blipFill>
        <p:spPr>
          <a:xfrm>
            <a:off x="4388120" y="4076717"/>
            <a:ext cx="164618" cy="145816"/>
          </a:xfrm>
          <a:prstGeom prst="rect">
            <a:avLst/>
          </a:prstGeom>
        </p:spPr>
      </p:pic>
      <p:pic>
        <p:nvPicPr>
          <p:cNvPr id="75" name="Picture 74" descr="A yellow sun with triangles&#10;&#10;Description automatically generated">
            <a:extLst>
              <a:ext uri="{FF2B5EF4-FFF2-40B4-BE49-F238E27FC236}">
                <a16:creationId xmlns:a16="http://schemas.microsoft.com/office/drawing/2014/main" id="{E96AD7A1-909C-259C-9942-A8D8F1F71A86}"/>
              </a:ext>
            </a:extLst>
          </p:cNvPr>
          <p:cNvPicPr>
            <a:picLocks noChangeAspect="1"/>
          </p:cNvPicPr>
          <p:nvPr/>
        </p:nvPicPr>
        <p:blipFill>
          <a:blip r:embed="rId7"/>
          <a:stretch>
            <a:fillRect/>
          </a:stretch>
        </p:blipFill>
        <p:spPr>
          <a:xfrm>
            <a:off x="4385831" y="4216560"/>
            <a:ext cx="164618" cy="145816"/>
          </a:xfrm>
          <a:prstGeom prst="rect">
            <a:avLst/>
          </a:prstGeom>
        </p:spPr>
      </p:pic>
      <p:pic>
        <p:nvPicPr>
          <p:cNvPr id="76" name="Picture 75" descr="A yellow sun with triangles&#10;&#10;Description automatically generated">
            <a:extLst>
              <a:ext uri="{FF2B5EF4-FFF2-40B4-BE49-F238E27FC236}">
                <a16:creationId xmlns:a16="http://schemas.microsoft.com/office/drawing/2014/main" id="{A7171959-7773-53B7-DAB1-5DEFBD7FEB94}"/>
              </a:ext>
            </a:extLst>
          </p:cNvPr>
          <p:cNvPicPr>
            <a:picLocks noChangeAspect="1"/>
          </p:cNvPicPr>
          <p:nvPr/>
        </p:nvPicPr>
        <p:blipFill>
          <a:blip r:embed="rId7"/>
          <a:stretch>
            <a:fillRect/>
          </a:stretch>
        </p:blipFill>
        <p:spPr>
          <a:xfrm>
            <a:off x="4374732" y="4391399"/>
            <a:ext cx="164618" cy="145816"/>
          </a:xfrm>
          <a:prstGeom prst="rect">
            <a:avLst/>
          </a:prstGeom>
        </p:spPr>
      </p:pic>
      <p:pic>
        <p:nvPicPr>
          <p:cNvPr id="77" name="Picture 76" descr="A yellow sun with triangles&#10;&#10;Description automatically generated">
            <a:extLst>
              <a:ext uri="{FF2B5EF4-FFF2-40B4-BE49-F238E27FC236}">
                <a16:creationId xmlns:a16="http://schemas.microsoft.com/office/drawing/2014/main" id="{ED1855E2-DB60-ED32-550C-EB1687AF0603}"/>
              </a:ext>
            </a:extLst>
          </p:cNvPr>
          <p:cNvPicPr>
            <a:picLocks noChangeAspect="1"/>
          </p:cNvPicPr>
          <p:nvPr/>
        </p:nvPicPr>
        <p:blipFill>
          <a:blip r:embed="rId7"/>
          <a:stretch>
            <a:fillRect/>
          </a:stretch>
        </p:blipFill>
        <p:spPr>
          <a:xfrm>
            <a:off x="5917913" y="3404614"/>
            <a:ext cx="164618" cy="145816"/>
          </a:xfrm>
          <a:prstGeom prst="rect">
            <a:avLst/>
          </a:prstGeom>
        </p:spPr>
      </p:pic>
      <p:pic>
        <p:nvPicPr>
          <p:cNvPr id="78" name="Picture 77" descr="A yellow sun with triangles&#10;&#10;Description automatically generated">
            <a:extLst>
              <a:ext uri="{FF2B5EF4-FFF2-40B4-BE49-F238E27FC236}">
                <a16:creationId xmlns:a16="http://schemas.microsoft.com/office/drawing/2014/main" id="{ADB16377-CAE6-1BC8-2EBF-E5D5DECFA86F}"/>
              </a:ext>
            </a:extLst>
          </p:cNvPr>
          <p:cNvPicPr>
            <a:picLocks noChangeAspect="1"/>
          </p:cNvPicPr>
          <p:nvPr/>
        </p:nvPicPr>
        <p:blipFill>
          <a:blip r:embed="rId7"/>
          <a:stretch>
            <a:fillRect/>
          </a:stretch>
        </p:blipFill>
        <p:spPr>
          <a:xfrm>
            <a:off x="5916926" y="3672109"/>
            <a:ext cx="164618" cy="145816"/>
          </a:xfrm>
          <a:prstGeom prst="rect">
            <a:avLst/>
          </a:prstGeom>
        </p:spPr>
      </p:pic>
      <p:pic>
        <p:nvPicPr>
          <p:cNvPr id="79" name="Picture 78" descr="A yellow sun with triangles&#10;&#10;Description automatically generated">
            <a:extLst>
              <a:ext uri="{FF2B5EF4-FFF2-40B4-BE49-F238E27FC236}">
                <a16:creationId xmlns:a16="http://schemas.microsoft.com/office/drawing/2014/main" id="{FE36347B-AC5B-FBD5-2F2F-ADC98F04D698}"/>
              </a:ext>
            </a:extLst>
          </p:cNvPr>
          <p:cNvPicPr>
            <a:picLocks noChangeAspect="1"/>
          </p:cNvPicPr>
          <p:nvPr/>
        </p:nvPicPr>
        <p:blipFill>
          <a:blip r:embed="rId7"/>
          <a:stretch>
            <a:fillRect/>
          </a:stretch>
        </p:blipFill>
        <p:spPr>
          <a:xfrm>
            <a:off x="5963878" y="3831652"/>
            <a:ext cx="164618" cy="145816"/>
          </a:xfrm>
          <a:prstGeom prst="rect">
            <a:avLst/>
          </a:prstGeom>
        </p:spPr>
      </p:pic>
      <p:pic>
        <p:nvPicPr>
          <p:cNvPr id="80" name="Picture 79" descr="A yellow sun with triangles&#10;&#10;Description automatically generated">
            <a:extLst>
              <a:ext uri="{FF2B5EF4-FFF2-40B4-BE49-F238E27FC236}">
                <a16:creationId xmlns:a16="http://schemas.microsoft.com/office/drawing/2014/main" id="{D1265989-0E3C-0572-1B1C-00BE66F36457}"/>
              </a:ext>
            </a:extLst>
          </p:cNvPr>
          <p:cNvPicPr>
            <a:picLocks noChangeAspect="1"/>
          </p:cNvPicPr>
          <p:nvPr/>
        </p:nvPicPr>
        <p:blipFill>
          <a:blip r:embed="rId7"/>
          <a:stretch>
            <a:fillRect/>
          </a:stretch>
        </p:blipFill>
        <p:spPr>
          <a:xfrm>
            <a:off x="5896895" y="4079478"/>
            <a:ext cx="164618" cy="145816"/>
          </a:xfrm>
          <a:prstGeom prst="rect">
            <a:avLst/>
          </a:prstGeom>
        </p:spPr>
      </p:pic>
      <p:pic>
        <p:nvPicPr>
          <p:cNvPr id="81" name="Picture 80" descr="A yellow sun with triangles&#10;&#10;Description automatically generated">
            <a:extLst>
              <a:ext uri="{FF2B5EF4-FFF2-40B4-BE49-F238E27FC236}">
                <a16:creationId xmlns:a16="http://schemas.microsoft.com/office/drawing/2014/main" id="{2E02CDEE-3FA3-F553-3D27-4AB0BB7B139D}"/>
              </a:ext>
            </a:extLst>
          </p:cNvPr>
          <p:cNvPicPr>
            <a:picLocks noChangeAspect="1"/>
          </p:cNvPicPr>
          <p:nvPr/>
        </p:nvPicPr>
        <p:blipFill>
          <a:blip r:embed="rId7"/>
          <a:stretch>
            <a:fillRect/>
          </a:stretch>
        </p:blipFill>
        <p:spPr>
          <a:xfrm>
            <a:off x="5903953" y="4534083"/>
            <a:ext cx="164618" cy="145816"/>
          </a:xfrm>
          <a:prstGeom prst="rect">
            <a:avLst/>
          </a:prstGeom>
        </p:spPr>
      </p:pic>
      <p:pic>
        <p:nvPicPr>
          <p:cNvPr id="82" name="Picture 81" descr="A yellow sun with triangles&#10;&#10;Description automatically generated">
            <a:extLst>
              <a:ext uri="{FF2B5EF4-FFF2-40B4-BE49-F238E27FC236}">
                <a16:creationId xmlns:a16="http://schemas.microsoft.com/office/drawing/2014/main" id="{E1F8C1A0-4865-F3EA-9612-449FE0E87EF1}"/>
              </a:ext>
            </a:extLst>
          </p:cNvPr>
          <p:cNvPicPr>
            <a:picLocks noChangeAspect="1"/>
          </p:cNvPicPr>
          <p:nvPr/>
        </p:nvPicPr>
        <p:blipFill>
          <a:blip r:embed="rId7"/>
          <a:stretch>
            <a:fillRect/>
          </a:stretch>
        </p:blipFill>
        <p:spPr>
          <a:xfrm>
            <a:off x="5896895" y="4235745"/>
            <a:ext cx="164618" cy="145816"/>
          </a:xfrm>
          <a:prstGeom prst="rect">
            <a:avLst/>
          </a:prstGeom>
        </p:spPr>
      </p:pic>
      <p:pic>
        <p:nvPicPr>
          <p:cNvPr id="83" name="Picture 82" descr="A yellow sun with triangles&#10;&#10;Description automatically generated">
            <a:extLst>
              <a:ext uri="{FF2B5EF4-FFF2-40B4-BE49-F238E27FC236}">
                <a16:creationId xmlns:a16="http://schemas.microsoft.com/office/drawing/2014/main" id="{B0DE6E33-4D1A-F292-FA46-ADE9762C769B}"/>
              </a:ext>
            </a:extLst>
          </p:cNvPr>
          <p:cNvPicPr>
            <a:picLocks noChangeAspect="1"/>
          </p:cNvPicPr>
          <p:nvPr/>
        </p:nvPicPr>
        <p:blipFill>
          <a:blip r:embed="rId7"/>
          <a:stretch>
            <a:fillRect/>
          </a:stretch>
        </p:blipFill>
        <p:spPr>
          <a:xfrm>
            <a:off x="7453423" y="3364380"/>
            <a:ext cx="164618" cy="145816"/>
          </a:xfrm>
          <a:prstGeom prst="rect">
            <a:avLst/>
          </a:prstGeom>
        </p:spPr>
      </p:pic>
      <p:pic>
        <p:nvPicPr>
          <p:cNvPr id="84" name="Picture 83" descr="A yellow sun with triangles&#10;&#10;Description automatically generated">
            <a:extLst>
              <a:ext uri="{FF2B5EF4-FFF2-40B4-BE49-F238E27FC236}">
                <a16:creationId xmlns:a16="http://schemas.microsoft.com/office/drawing/2014/main" id="{721E93C0-251F-B013-F3D6-AEF3B394BFEB}"/>
              </a:ext>
            </a:extLst>
          </p:cNvPr>
          <p:cNvPicPr>
            <a:picLocks noChangeAspect="1"/>
          </p:cNvPicPr>
          <p:nvPr/>
        </p:nvPicPr>
        <p:blipFill>
          <a:blip r:embed="rId7"/>
          <a:stretch>
            <a:fillRect/>
          </a:stretch>
        </p:blipFill>
        <p:spPr>
          <a:xfrm>
            <a:off x="7487845" y="3672109"/>
            <a:ext cx="164618" cy="145816"/>
          </a:xfrm>
          <a:prstGeom prst="rect">
            <a:avLst/>
          </a:prstGeom>
        </p:spPr>
      </p:pic>
      <p:pic>
        <p:nvPicPr>
          <p:cNvPr id="85" name="Picture 84" descr="A yellow sun with triangles&#10;&#10;Description automatically generated">
            <a:extLst>
              <a:ext uri="{FF2B5EF4-FFF2-40B4-BE49-F238E27FC236}">
                <a16:creationId xmlns:a16="http://schemas.microsoft.com/office/drawing/2014/main" id="{2751A3E3-CC2D-375F-D45D-C6687F0F253A}"/>
              </a:ext>
            </a:extLst>
          </p:cNvPr>
          <p:cNvPicPr>
            <a:picLocks noChangeAspect="1"/>
          </p:cNvPicPr>
          <p:nvPr/>
        </p:nvPicPr>
        <p:blipFill>
          <a:blip r:embed="rId7"/>
          <a:stretch>
            <a:fillRect/>
          </a:stretch>
        </p:blipFill>
        <p:spPr>
          <a:xfrm>
            <a:off x="7448418" y="3972447"/>
            <a:ext cx="164618" cy="145816"/>
          </a:xfrm>
          <a:prstGeom prst="rect">
            <a:avLst/>
          </a:prstGeom>
        </p:spPr>
      </p:pic>
      <p:pic>
        <p:nvPicPr>
          <p:cNvPr id="87" name="Picture 86" descr="A yellow sun with triangles&#10;&#10;Description automatically generated">
            <a:extLst>
              <a:ext uri="{FF2B5EF4-FFF2-40B4-BE49-F238E27FC236}">
                <a16:creationId xmlns:a16="http://schemas.microsoft.com/office/drawing/2014/main" id="{0BE09116-3ABC-420B-BBC8-538CE323493C}"/>
              </a:ext>
            </a:extLst>
          </p:cNvPr>
          <p:cNvPicPr>
            <a:picLocks noChangeAspect="1"/>
          </p:cNvPicPr>
          <p:nvPr/>
        </p:nvPicPr>
        <p:blipFill>
          <a:blip r:embed="rId7"/>
          <a:stretch>
            <a:fillRect/>
          </a:stretch>
        </p:blipFill>
        <p:spPr>
          <a:xfrm>
            <a:off x="7491368" y="4362376"/>
            <a:ext cx="164618" cy="145816"/>
          </a:xfrm>
          <a:prstGeom prst="rect">
            <a:avLst/>
          </a:prstGeom>
        </p:spPr>
      </p:pic>
      <p:pic>
        <p:nvPicPr>
          <p:cNvPr id="88" name="Picture 87" descr="A yellow sun with triangles&#10;&#10;Description automatically generated">
            <a:extLst>
              <a:ext uri="{FF2B5EF4-FFF2-40B4-BE49-F238E27FC236}">
                <a16:creationId xmlns:a16="http://schemas.microsoft.com/office/drawing/2014/main" id="{9EE8567E-B3AC-70E3-61B3-A49198E489F9}"/>
              </a:ext>
            </a:extLst>
          </p:cNvPr>
          <p:cNvPicPr>
            <a:picLocks noChangeAspect="1"/>
          </p:cNvPicPr>
          <p:nvPr/>
        </p:nvPicPr>
        <p:blipFill>
          <a:blip r:embed="rId7"/>
          <a:stretch>
            <a:fillRect/>
          </a:stretch>
        </p:blipFill>
        <p:spPr>
          <a:xfrm>
            <a:off x="7491368" y="4209702"/>
            <a:ext cx="164618" cy="145816"/>
          </a:xfrm>
          <a:prstGeom prst="rect">
            <a:avLst/>
          </a:prstGeom>
        </p:spPr>
      </p:pic>
      <p:pic>
        <p:nvPicPr>
          <p:cNvPr id="89" name="Picture 88" descr="A yellow sun with triangles&#10;&#10;Description automatically generated">
            <a:extLst>
              <a:ext uri="{FF2B5EF4-FFF2-40B4-BE49-F238E27FC236}">
                <a16:creationId xmlns:a16="http://schemas.microsoft.com/office/drawing/2014/main" id="{55CBFA1C-5B45-65FC-C7AC-D0D318260B84}"/>
              </a:ext>
            </a:extLst>
          </p:cNvPr>
          <p:cNvPicPr>
            <a:picLocks noChangeAspect="1"/>
          </p:cNvPicPr>
          <p:nvPr/>
        </p:nvPicPr>
        <p:blipFill>
          <a:blip r:embed="rId7"/>
          <a:stretch>
            <a:fillRect/>
          </a:stretch>
        </p:blipFill>
        <p:spPr>
          <a:xfrm>
            <a:off x="8983469" y="3404034"/>
            <a:ext cx="187011" cy="165651"/>
          </a:xfrm>
          <a:prstGeom prst="rect">
            <a:avLst/>
          </a:prstGeom>
        </p:spPr>
      </p:pic>
      <p:pic>
        <p:nvPicPr>
          <p:cNvPr id="90" name="Picture 89" descr="A yellow sun with triangles&#10;&#10;Description automatically generated">
            <a:extLst>
              <a:ext uri="{FF2B5EF4-FFF2-40B4-BE49-F238E27FC236}">
                <a16:creationId xmlns:a16="http://schemas.microsoft.com/office/drawing/2014/main" id="{5AC446DD-FFD3-CA71-A7A7-8BC604FE37AA}"/>
              </a:ext>
            </a:extLst>
          </p:cNvPr>
          <p:cNvPicPr>
            <a:picLocks noChangeAspect="1"/>
          </p:cNvPicPr>
          <p:nvPr/>
        </p:nvPicPr>
        <p:blipFill>
          <a:blip r:embed="rId7"/>
          <a:stretch>
            <a:fillRect/>
          </a:stretch>
        </p:blipFill>
        <p:spPr>
          <a:xfrm>
            <a:off x="9009302" y="3793875"/>
            <a:ext cx="164618" cy="145816"/>
          </a:xfrm>
          <a:prstGeom prst="rect">
            <a:avLst/>
          </a:prstGeom>
        </p:spPr>
      </p:pic>
      <p:pic>
        <p:nvPicPr>
          <p:cNvPr id="91" name="Picture 90" descr="A yellow sun with triangles&#10;&#10;Description automatically generated">
            <a:extLst>
              <a:ext uri="{FF2B5EF4-FFF2-40B4-BE49-F238E27FC236}">
                <a16:creationId xmlns:a16="http://schemas.microsoft.com/office/drawing/2014/main" id="{CCC49EE8-9338-7E53-4719-A7AF41813A72}"/>
              </a:ext>
            </a:extLst>
          </p:cNvPr>
          <p:cNvPicPr>
            <a:picLocks noChangeAspect="1"/>
          </p:cNvPicPr>
          <p:nvPr/>
        </p:nvPicPr>
        <p:blipFill>
          <a:blip r:embed="rId7"/>
          <a:stretch>
            <a:fillRect/>
          </a:stretch>
        </p:blipFill>
        <p:spPr>
          <a:xfrm>
            <a:off x="9012546" y="3942801"/>
            <a:ext cx="164618" cy="145816"/>
          </a:xfrm>
          <a:prstGeom prst="rect">
            <a:avLst/>
          </a:prstGeom>
        </p:spPr>
      </p:pic>
      <p:pic>
        <p:nvPicPr>
          <p:cNvPr id="92" name="Picture 91" descr="A yellow sun with triangles&#10;&#10;Description automatically generated">
            <a:extLst>
              <a:ext uri="{FF2B5EF4-FFF2-40B4-BE49-F238E27FC236}">
                <a16:creationId xmlns:a16="http://schemas.microsoft.com/office/drawing/2014/main" id="{D4C91C7B-C2F7-E5AE-BEEF-F7B4E129FA02}"/>
              </a:ext>
            </a:extLst>
          </p:cNvPr>
          <p:cNvPicPr>
            <a:picLocks noChangeAspect="1"/>
          </p:cNvPicPr>
          <p:nvPr/>
        </p:nvPicPr>
        <p:blipFill>
          <a:blip r:embed="rId7"/>
          <a:stretch>
            <a:fillRect/>
          </a:stretch>
        </p:blipFill>
        <p:spPr>
          <a:xfrm>
            <a:off x="9007956" y="4095323"/>
            <a:ext cx="164618" cy="145816"/>
          </a:xfrm>
          <a:prstGeom prst="rect">
            <a:avLst/>
          </a:prstGeom>
        </p:spPr>
      </p:pic>
      <p:pic>
        <p:nvPicPr>
          <p:cNvPr id="93" name="Picture 92" descr="A yellow sun with triangles&#10;&#10;Description automatically generated">
            <a:extLst>
              <a:ext uri="{FF2B5EF4-FFF2-40B4-BE49-F238E27FC236}">
                <a16:creationId xmlns:a16="http://schemas.microsoft.com/office/drawing/2014/main" id="{CA4DCFA3-BDA2-06BD-6F5C-935547EA09A1}"/>
              </a:ext>
            </a:extLst>
          </p:cNvPr>
          <p:cNvPicPr>
            <a:picLocks noChangeAspect="1"/>
          </p:cNvPicPr>
          <p:nvPr/>
        </p:nvPicPr>
        <p:blipFill>
          <a:blip r:embed="rId7"/>
          <a:stretch>
            <a:fillRect/>
          </a:stretch>
        </p:blipFill>
        <p:spPr>
          <a:xfrm>
            <a:off x="8964986" y="4391399"/>
            <a:ext cx="164618" cy="145816"/>
          </a:xfrm>
          <a:prstGeom prst="rect">
            <a:avLst/>
          </a:prstGeom>
        </p:spPr>
      </p:pic>
      <p:pic>
        <p:nvPicPr>
          <p:cNvPr id="96" name="Picture 95" descr="A yellow sun with triangles&#10;&#10;Description automatically generated">
            <a:extLst>
              <a:ext uri="{FF2B5EF4-FFF2-40B4-BE49-F238E27FC236}">
                <a16:creationId xmlns:a16="http://schemas.microsoft.com/office/drawing/2014/main" id="{85F12C26-CCCB-2E16-9667-C5DAD01CD34D}"/>
              </a:ext>
            </a:extLst>
          </p:cNvPr>
          <p:cNvPicPr>
            <a:picLocks noChangeAspect="1"/>
          </p:cNvPicPr>
          <p:nvPr/>
        </p:nvPicPr>
        <p:blipFill>
          <a:blip r:embed="rId7"/>
          <a:stretch>
            <a:fillRect/>
          </a:stretch>
        </p:blipFill>
        <p:spPr>
          <a:xfrm>
            <a:off x="5834617" y="5505742"/>
            <a:ext cx="164618" cy="145816"/>
          </a:xfrm>
          <a:prstGeom prst="rect">
            <a:avLst/>
          </a:prstGeom>
        </p:spPr>
      </p:pic>
      <p:pic>
        <p:nvPicPr>
          <p:cNvPr id="97" name="Picture 96" descr="A yellow sun with triangles&#10;&#10;Description automatically generated">
            <a:extLst>
              <a:ext uri="{FF2B5EF4-FFF2-40B4-BE49-F238E27FC236}">
                <a16:creationId xmlns:a16="http://schemas.microsoft.com/office/drawing/2014/main" id="{79361E68-8763-1118-E3A6-06BE09F2354C}"/>
              </a:ext>
            </a:extLst>
          </p:cNvPr>
          <p:cNvPicPr>
            <a:picLocks noChangeAspect="1"/>
          </p:cNvPicPr>
          <p:nvPr/>
        </p:nvPicPr>
        <p:blipFill>
          <a:blip r:embed="rId7"/>
          <a:stretch>
            <a:fillRect/>
          </a:stretch>
        </p:blipFill>
        <p:spPr>
          <a:xfrm>
            <a:off x="8894130" y="5578650"/>
            <a:ext cx="164618" cy="145816"/>
          </a:xfrm>
          <a:prstGeom prst="rect">
            <a:avLst/>
          </a:prstGeom>
        </p:spPr>
      </p:pic>
      <p:pic>
        <p:nvPicPr>
          <p:cNvPr id="3" name="Picture 2" descr="A group of tractors with different colors&#10;&#10;Description automatically generated">
            <a:extLst>
              <a:ext uri="{FF2B5EF4-FFF2-40B4-BE49-F238E27FC236}">
                <a16:creationId xmlns:a16="http://schemas.microsoft.com/office/drawing/2014/main" id="{596D7478-14CE-17CD-1844-F06D637E4408}"/>
              </a:ext>
            </a:extLst>
          </p:cNvPr>
          <p:cNvPicPr>
            <a:picLocks noChangeAspect="1"/>
          </p:cNvPicPr>
          <p:nvPr/>
        </p:nvPicPr>
        <p:blipFill rotWithShape="1">
          <a:blip r:embed="rId8">
            <a:clrChange>
              <a:clrFrom>
                <a:srgbClr val="FFFFFF"/>
              </a:clrFrom>
              <a:clrTo>
                <a:srgbClr val="FFFFFF">
                  <a:alpha val="0"/>
                </a:srgbClr>
              </a:clrTo>
            </a:clrChange>
            <a:extLst>
              <a:ext uri="{BEBA8EAE-BF5A-486C-A8C5-ECC9F3942E4B}">
                <a14:imgProps xmlns:a14="http://schemas.microsoft.com/office/drawing/2010/main">
                  <a14:imgLayer r:embed="rId9">
                    <a14:imgEffect>
                      <a14:brightnessContrast bright="20000" contrast="-40000"/>
                    </a14:imgEffect>
                  </a14:imgLayer>
                </a14:imgProps>
              </a:ext>
            </a:extLst>
          </a:blip>
          <a:srcRect l="66176" t="48941"/>
          <a:stretch/>
        </p:blipFill>
        <p:spPr>
          <a:xfrm flipH="1">
            <a:off x="6292951" y="2455053"/>
            <a:ext cx="248019" cy="209472"/>
          </a:xfrm>
          <a:prstGeom prst="rect">
            <a:avLst/>
          </a:prstGeom>
        </p:spPr>
      </p:pic>
      <p:sp>
        <p:nvSpPr>
          <p:cNvPr id="4" name="Freeform 26">
            <a:extLst>
              <a:ext uri="{FF2B5EF4-FFF2-40B4-BE49-F238E27FC236}">
                <a16:creationId xmlns:a16="http://schemas.microsoft.com/office/drawing/2014/main" id="{C4065413-8D93-5D43-236D-D59C57CBED38}"/>
              </a:ext>
            </a:extLst>
          </p:cNvPr>
          <p:cNvSpPr/>
          <p:nvPr/>
        </p:nvSpPr>
        <p:spPr>
          <a:xfrm rot="725789">
            <a:off x="66203" y="30325"/>
            <a:ext cx="742062" cy="710458"/>
          </a:xfrm>
          <a:custGeom>
            <a:avLst/>
            <a:gdLst/>
            <a:ahLst/>
            <a:cxnLst/>
            <a:rect l="l" t="t" r="r" b="b"/>
            <a:pathLst>
              <a:path w="2155676" h="2130834">
                <a:moveTo>
                  <a:pt x="0" y="0"/>
                </a:moveTo>
                <a:lnTo>
                  <a:pt x="2155675" y="0"/>
                </a:lnTo>
                <a:lnTo>
                  <a:pt x="2155675" y="2130834"/>
                </a:lnTo>
                <a:lnTo>
                  <a:pt x="0" y="2130834"/>
                </a:lnTo>
                <a:lnTo>
                  <a:pt x="0" y="0"/>
                </a:lnTo>
                <a:close/>
              </a:path>
            </a:pathLst>
          </a:custGeom>
          <a:blipFill>
            <a:blip r:embed="rId10"/>
            <a:stretch>
              <a:fillRect/>
            </a:stretch>
          </a:blipFill>
        </p:spPr>
        <p:txBody>
          <a:bodyPr/>
          <a:lstStyle/>
          <a:p>
            <a:endParaRPr lang="en-GB"/>
          </a:p>
        </p:txBody>
      </p:sp>
      <p:sp>
        <p:nvSpPr>
          <p:cNvPr id="5" name="Freeform 44">
            <a:extLst>
              <a:ext uri="{FF2B5EF4-FFF2-40B4-BE49-F238E27FC236}">
                <a16:creationId xmlns:a16="http://schemas.microsoft.com/office/drawing/2014/main" id="{FFDFEB7A-89F5-8A99-D72D-B0400573F91E}"/>
              </a:ext>
            </a:extLst>
          </p:cNvPr>
          <p:cNvSpPr/>
          <p:nvPr/>
        </p:nvSpPr>
        <p:spPr>
          <a:xfrm>
            <a:off x="1506488" y="1112024"/>
            <a:ext cx="206739" cy="151471"/>
          </a:xfrm>
          <a:prstGeom prst="rect">
            <a:avLst/>
          </a:prstGeom>
          <a:blipFill>
            <a:blip r:embed="rId5">
              <a:extLst>
                <a:ext uri="{96DAC541-7B7A-43D3-8B79-37D633B846F1}">
                  <asvg:svgBlip xmlns:asvg="http://schemas.microsoft.com/office/drawing/2016/SVG/main" r:embed="rId6"/>
                </a:ext>
              </a:extLst>
            </a:blip>
            <a:stretch>
              <a:fillRect/>
            </a:stretch>
          </a:blipFill>
        </p:spPr>
        <p:txBody>
          <a:bodyPr/>
          <a:lstStyle/>
          <a:p>
            <a:endParaRPr lang="en-GB"/>
          </a:p>
        </p:txBody>
      </p:sp>
      <p:pic>
        <p:nvPicPr>
          <p:cNvPr id="8" name="Picture 7" descr="A yellow sun with triangles&#10;&#10;Description automatically generated">
            <a:extLst>
              <a:ext uri="{FF2B5EF4-FFF2-40B4-BE49-F238E27FC236}">
                <a16:creationId xmlns:a16="http://schemas.microsoft.com/office/drawing/2014/main" id="{6D03E307-C2CA-D033-6F6A-B428A5141795}"/>
              </a:ext>
            </a:extLst>
          </p:cNvPr>
          <p:cNvPicPr>
            <a:picLocks noChangeAspect="1"/>
          </p:cNvPicPr>
          <p:nvPr/>
        </p:nvPicPr>
        <p:blipFill>
          <a:blip r:embed="rId7"/>
          <a:stretch>
            <a:fillRect/>
          </a:stretch>
        </p:blipFill>
        <p:spPr>
          <a:xfrm>
            <a:off x="7460637" y="4525635"/>
            <a:ext cx="164618" cy="145816"/>
          </a:xfrm>
          <a:prstGeom prst="rect">
            <a:avLst/>
          </a:prstGeom>
        </p:spPr>
      </p:pic>
      <p:pic>
        <p:nvPicPr>
          <p:cNvPr id="9" name="Picture 8" descr="A yellow sun with triangles&#10;&#10;Description automatically generated">
            <a:extLst>
              <a:ext uri="{FF2B5EF4-FFF2-40B4-BE49-F238E27FC236}">
                <a16:creationId xmlns:a16="http://schemas.microsoft.com/office/drawing/2014/main" id="{0CFDFC7A-1C89-20D0-BF2A-91BBCDAF6EAC}"/>
              </a:ext>
            </a:extLst>
          </p:cNvPr>
          <p:cNvPicPr>
            <a:picLocks noChangeAspect="1"/>
          </p:cNvPicPr>
          <p:nvPr/>
        </p:nvPicPr>
        <p:blipFill>
          <a:blip r:embed="rId7"/>
          <a:stretch>
            <a:fillRect/>
          </a:stretch>
        </p:blipFill>
        <p:spPr>
          <a:xfrm>
            <a:off x="2599718" y="5538733"/>
            <a:ext cx="164618" cy="145816"/>
          </a:xfrm>
          <a:prstGeom prst="rect">
            <a:avLst/>
          </a:prstGeom>
        </p:spPr>
      </p:pic>
      <p:grpSp>
        <p:nvGrpSpPr>
          <p:cNvPr id="55" name="Group 7">
            <a:extLst>
              <a:ext uri="{FF2B5EF4-FFF2-40B4-BE49-F238E27FC236}">
                <a16:creationId xmlns:a16="http://schemas.microsoft.com/office/drawing/2014/main" id="{DE814457-AE73-978B-1107-813AAF10A75A}"/>
              </a:ext>
            </a:extLst>
          </p:cNvPr>
          <p:cNvGrpSpPr/>
          <p:nvPr/>
        </p:nvGrpSpPr>
        <p:grpSpPr>
          <a:xfrm>
            <a:off x="7202329" y="2438683"/>
            <a:ext cx="259528" cy="242212"/>
            <a:chOff x="0" y="0"/>
            <a:chExt cx="3741232" cy="3821539"/>
          </a:xfrm>
        </p:grpSpPr>
        <p:sp>
          <p:nvSpPr>
            <p:cNvPr id="57" name="Freeform 8">
              <a:extLst>
                <a:ext uri="{FF2B5EF4-FFF2-40B4-BE49-F238E27FC236}">
                  <a16:creationId xmlns:a16="http://schemas.microsoft.com/office/drawing/2014/main" id="{5945D746-1A1C-E095-3944-6DA49A6CA7A6}"/>
                </a:ext>
              </a:extLst>
            </p:cNvPr>
            <p:cNvSpPr/>
            <p:nvPr/>
          </p:nvSpPr>
          <p:spPr>
            <a:xfrm>
              <a:off x="608333" y="853829"/>
              <a:ext cx="3132899" cy="2967710"/>
            </a:xfrm>
            <a:custGeom>
              <a:avLst/>
              <a:gdLst/>
              <a:ahLst/>
              <a:cxnLst/>
              <a:rect l="l" t="t" r="r" b="b"/>
              <a:pathLst>
                <a:path w="3132899" h="2967710">
                  <a:moveTo>
                    <a:pt x="0" y="0"/>
                  </a:moveTo>
                  <a:lnTo>
                    <a:pt x="3132899" y="0"/>
                  </a:lnTo>
                  <a:lnTo>
                    <a:pt x="3132899" y="2967710"/>
                  </a:lnTo>
                  <a:lnTo>
                    <a:pt x="0" y="2967710"/>
                  </a:lnTo>
                  <a:lnTo>
                    <a:pt x="0" y="0"/>
                  </a:lnTo>
                  <a:close/>
                </a:path>
              </a:pathLst>
            </a:custGeom>
            <a:blipFill>
              <a:blip r:embed="rId11">
                <a:extLst>
                  <a:ext uri="{96DAC541-7B7A-43D3-8B79-37D633B846F1}">
                    <asvg:svgBlip xmlns:asvg="http://schemas.microsoft.com/office/drawing/2016/SVG/main" r:embed="rId12"/>
                  </a:ext>
                </a:extLst>
              </a:blip>
              <a:stretch>
                <a:fillRect/>
              </a:stretch>
            </a:blipFill>
          </p:spPr>
          <p:txBody>
            <a:bodyPr/>
            <a:lstStyle/>
            <a:p>
              <a:endParaRPr lang="en-GB"/>
            </a:p>
          </p:txBody>
        </p:sp>
        <p:sp>
          <p:nvSpPr>
            <p:cNvPr id="58" name="Freeform 9">
              <a:extLst>
                <a:ext uri="{FF2B5EF4-FFF2-40B4-BE49-F238E27FC236}">
                  <a16:creationId xmlns:a16="http://schemas.microsoft.com/office/drawing/2014/main" id="{DD288773-7203-BB5B-5920-B7EA530C8581}"/>
                </a:ext>
              </a:extLst>
            </p:cNvPr>
            <p:cNvSpPr/>
            <p:nvPr/>
          </p:nvSpPr>
          <p:spPr>
            <a:xfrm rot="10078272">
              <a:off x="621769" y="184916"/>
              <a:ext cx="1971350" cy="1867406"/>
            </a:xfrm>
            <a:custGeom>
              <a:avLst/>
              <a:gdLst/>
              <a:ahLst/>
              <a:cxnLst/>
              <a:rect l="l" t="t" r="r" b="b"/>
              <a:pathLst>
                <a:path w="1971350" h="1867406">
                  <a:moveTo>
                    <a:pt x="0" y="0"/>
                  </a:moveTo>
                  <a:lnTo>
                    <a:pt x="1971350" y="0"/>
                  </a:lnTo>
                  <a:lnTo>
                    <a:pt x="1971350" y="1867406"/>
                  </a:lnTo>
                  <a:lnTo>
                    <a:pt x="0" y="1867406"/>
                  </a:lnTo>
                  <a:lnTo>
                    <a:pt x="0" y="0"/>
                  </a:lnTo>
                  <a:close/>
                </a:path>
              </a:pathLst>
            </a:custGeom>
            <a:blipFill>
              <a:blip r:embed="rId13">
                <a:extLst>
                  <a:ext uri="{96DAC541-7B7A-43D3-8B79-37D633B846F1}">
                    <asvg:svgBlip xmlns:asvg="http://schemas.microsoft.com/office/drawing/2016/SVG/main" r:embed="rId14"/>
                  </a:ext>
                </a:extLst>
              </a:blip>
              <a:stretch>
                <a:fillRect/>
              </a:stretch>
            </a:blipFill>
          </p:spPr>
          <p:txBody>
            <a:bodyPr/>
            <a:lstStyle/>
            <a:p>
              <a:endParaRPr lang="en-GB"/>
            </a:p>
          </p:txBody>
        </p:sp>
        <p:grpSp>
          <p:nvGrpSpPr>
            <p:cNvPr id="60" name="Group 10">
              <a:extLst>
                <a:ext uri="{FF2B5EF4-FFF2-40B4-BE49-F238E27FC236}">
                  <a16:creationId xmlns:a16="http://schemas.microsoft.com/office/drawing/2014/main" id="{DFD3A839-C71D-8698-C884-B70AE226B247}"/>
                </a:ext>
              </a:extLst>
            </p:cNvPr>
            <p:cNvGrpSpPr/>
            <p:nvPr/>
          </p:nvGrpSpPr>
          <p:grpSpPr>
            <a:xfrm>
              <a:off x="0" y="1810741"/>
              <a:ext cx="852996" cy="852996"/>
              <a:chOff x="0" y="0"/>
              <a:chExt cx="812800" cy="812800"/>
            </a:xfrm>
          </p:grpSpPr>
          <p:sp>
            <p:nvSpPr>
              <p:cNvPr id="86" name="Freeform 11">
                <a:extLst>
                  <a:ext uri="{FF2B5EF4-FFF2-40B4-BE49-F238E27FC236}">
                    <a16:creationId xmlns:a16="http://schemas.microsoft.com/office/drawing/2014/main" id="{03D88E49-0980-84CD-6D87-55A3A585F4BC}"/>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744A03"/>
              </a:solidFill>
            </p:spPr>
            <p:txBody>
              <a:bodyPr/>
              <a:lstStyle/>
              <a:p>
                <a:endParaRPr lang="en-GB"/>
              </a:p>
            </p:txBody>
          </p:sp>
          <p:sp>
            <p:nvSpPr>
              <p:cNvPr id="94" name="TextBox 12">
                <a:extLst>
                  <a:ext uri="{FF2B5EF4-FFF2-40B4-BE49-F238E27FC236}">
                    <a16:creationId xmlns:a16="http://schemas.microsoft.com/office/drawing/2014/main" id="{DF201E42-CCC7-8543-64AD-A3A6FFF6BEAF}"/>
                  </a:ext>
                </a:extLst>
              </p:cNvPr>
              <p:cNvSpPr txBox="1"/>
              <p:nvPr/>
            </p:nvSpPr>
            <p:spPr>
              <a:xfrm>
                <a:off x="76200" y="47625"/>
                <a:ext cx="660400" cy="688975"/>
              </a:xfrm>
              <a:prstGeom prst="rect">
                <a:avLst/>
              </a:prstGeom>
            </p:spPr>
            <p:txBody>
              <a:bodyPr lIns="50800" tIns="50800" rIns="50800" bIns="50800" rtlCol="0" anchor="ctr"/>
              <a:lstStyle/>
              <a:p>
                <a:pPr algn="ctr">
                  <a:lnSpc>
                    <a:spcPts val="1960"/>
                  </a:lnSpc>
                </a:pPr>
                <a:endParaRPr/>
              </a:p>
            </p:txBody>
          </p:sp>
        </p:grpSp>
        <p:grpSp>
          <p:nvGrpSpPr>
            <p:cNvPr id="62" name="Group 13">
              <a:extLst>
                <a:ext uri="{FF2B5EF4-FFF2-40B4-BE49-F238E27FC236}">
                  <a16:creationId xmlns:a16="http://schemas.microsoft.com/office/drawing/2014/main" id="{3C77B1DC-93D1-FEA9-4C01-51CE8789D598}"/>
                </a:ext>
              </a:extLst>
            </p:cNvPr>
            <p:cNvGrpSpPr/>
            <p:nvPr/>
          </p:nvGrpSpPr>
          <p:grpSpPr>
            <a:xfrm>
              <a:off x="2570638" y="270521"/>
              <a:ext cx="583309" cy="583309"/>
              <a:chOff x="0" y="0"/>
              <a:chExt cx="812800" cy="812800"/>
            </a:xfrm>
          </p:grpSpPr>
          <p:sp>
            <p:nvSpPr>
              <p:cNvPr id="63" name="Freeform 14">
                <a:extLst>
                  <a:ext uri="{FF2B5EF4-FFF2-40B4-BE49-F238E27FC236}">
                    <a16:creationId xmlns:a16="http://schemas.microsoft.com/office/drawing/2014/main" id="{AF87B815-6E64-D835-6B00-FC00871D7CC5}"/>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E6721F"/>
              </a:solidFill>
            </p:spPr>
            <p:txBody>
              <a:bodyPr/>
              <a:lstStyle/>
              <a:p>
                <a:endParaRPr lang="en-GB"/>
              </a:p>
            </p:txBody>
          </p:sp>
          <p:sp>
            <p:nvSpPr>
              <p:cNvPr id="64" name="TextBox 15">
                <a:extLst>
                  <a:ext uri="{FF2B5EF4-FFF2-40B4-BE49-F238E27FC236}">
                    <a16:creationId xmlns:a16="http://schemas.microsoft.com/office/drawing/2014/main" id="{DC072713-86FB-071F-3ED5-0797F1AD6D79}"/>
                  </a:ext>
                </a:extLst>
              </p:cNvPr>
              <p:cNvSpPr txBox="1"/>
              <p:nvPr/>
            </p:nvSpPr>
            <p:spPr>
              <a:xfrm>
                <a:off x="76200" y="47625"/>
                <a:ext cx="660400" cy="688975"/>
              </a:xfrm>
              <a:prstGeom prst="rect">
                <a:avLst/>
              </a:prstGeom>
            </p:spPr>
            <p:txBody>
              <a:bodyPr lIns="50800" tIns="50800" rIns="50800" bIns="50800" rtlCol="0" anchor="ctr"/>
              <a:lstStyle/>
              <a:p>
                <a:pPr algn="ctr">
                  <a:lnSpc>
                    <a:spcPts val="1960"/>
                  </a:lnSpc>
                </a:pPr>
                <a:endParaRPr/>
              </a:p>
            </p:txBody>
          </p:sp>
        </p:grpSp>
      </p:grpSp>
      <p:pic>
        <p:nvPicPr>
          <p:cNvPr id="33" name="Picture 32" descr="A group of tractors with different colors&#10;&#10;Description automatically generated">
            <a:extLst>
              <a:ext uri="{FF2B5EF4-FFF2-40B4-BE49-F238E27FC236}">
                <a16:creationId xmlns:a16="http://schemas.microsoft.com/office/drawing/2014/main" id="{7789D4F0-AFD1-FDA6-1F50-C493DF32ECDB}"/>
              </a:ext>
            </a:extLst>
          </p:cNvPr>
          <p:cNvPicPr>
            <a:picLocks noChangeAspect="1"/>
          </p:cNvPicPr>
          <p:nvPr/>
        </p:nvPicPr>
        <p:blipFill rotWithShape="1">
          <a:blip r:embed="rId8">
            <a:clrChange>
              <a:clrFrom>
                <a:srgbClr val="FFFFFF"/>
              </a:clrFrom>
              <a:clrTo>
                <a:srgbClr val="FFFFFF">
                  <a:alpha val="0"/>
                </a:srgbClr>
              </a:clrTo>
            </a:clrChange>
            <a:extLst>
              <a:ext uri="{BEBA8EAE-BF5A-486C-A8C5-ECC9F3942E4B}">
                <a14:imgProps xmlns:a14="http://schemas.microsoft.com/office/drawing/2010/main">
                  <a14:imgLayer r:embed="rId9">
                    <a14:imgEffect>
                      <a14:brightnessContrast bright="20000" contrast="-40000"/>
                    </a14:imgEffect>
                  </a14:imgLayer>
                </a14:imgProps>
              </a:ext>
            </a:extLst>
          </a:blip>
          <a:srcRect l="66176" t="48941"/>
          <a:stretch/>
        </p:blipFill>
        <p:spPr>
          <a:xfrm flipH="1">
            <a:off x="4651103" y="2518711"/>
            <a:ext cx="248019" cy="209472"/>
          </a:xfrm>
          <a:prstGeom prst="rect">
            <a:avLst/>
          </a:prstGeom>
        </p:spPr>
      </p:pic>
      <p:pic>
        <p:nvPicPr>
          <p:cNvPr id="40" name="Picture 39" descr="A group of tractors with different colors&#10;&#10;Description automatically generated">
            <a:extLst>
              <a:ext uri="{FF2B5EF4-FFF2-40B4-BE49-F238E27FC236}">
                <a16:creationId xmlns:a16="http://schemas.microsoft.com/office/drawing/2014/main" id="{58DEDE2F-0037-273D-742F-E81E467AE0E1}"/>
              </a:ext>
            </a:extLst>
          </p:cNvPr>
          <p:cNvPicPr>
            <a:picLocks noChangeAspect="1"/>
          </p:cNvPicPr>
          <p:nvPr/>
        </p:nvPicPr>
        <p:blipFill rotWithShape="1">
          <a:blip r:embed="rId8">
            <a:clrChange>
              <a:clrFrom>
                <a:srgbClr val="FFFFFF"/>
              </a:clrFrom>
              <a:clrTo>
                <a:srgbClr val="FFFFFF">
                  <a:alpha val="0"/>
                </a:srgbClr>
              </a:clrTo>
            </a:clrChange>
            <a:extLst>
              <a:ext uri="{BEBA8EAE-BF5A-486C-A8C5-ECC9F3942E4B}">
                <a14:imgProps xmlns:a14="http://schemas.microsoft.com/office/drawing/2010/main">
                  <a14:imgLayer r:embed="rId9">
                    <a14:imgEffect>
                      <a14:brightnessContrast bright="20000" contrast="-40000"/>
                    </a14:imgEffect>
                  </a14:imgLayer>
                </a14:imgProps>
              </a:ext>
            </a:extLst>
          </a:blip>
          <a:srcRect l="66176" t="48941"/>
          <a:stretch/>
        </p:blipFill>
        <p:spPr>
          <a:xfrm flipH="1">
            <a:off x="3069653" y="2534123"/>
            <a:ext cx="248019" cy="209472"/>
          </a:xfrm>
          <a:prstGeom prst="rect">
            <a:avLst/>
          </a:prstGeom>
        </p:spPr>
      </p:pic>
      <p:sp>
        <p:nvSpPr>
          <p:cNvPr id="98" name="Freeform 23">
            <a:extLst>
              <a:ext uri="{FF2B5EF4-FFF2-40B4-BE49-F238E27FC236}">
                <a16:creationId xmlns:a16="http://schemas.microsoft.com/office/drawing/2014/main" id="{01D486B6-DC2E-3816-F094-93ECD9EB3000}"/>
              </a:ext>
            </a:extLst>
          </p:cNvPr>
          <p:cNvSpPr/>
          <p:nvPr/>
        </p:nvSpPr>
        <p:spPr>
          <a:xfrm flipH="1">
            <a:off x="4212305" y="2536073"/>
            <a:ext cx="164618" cy="243335"/>
          </a:xfrm>
          <a:custGeom>
            <a:avLst/>
            <a:gdLst/>
            <a:ahLst/>
            <a:cxnLst/>
            <a:rect l="l" t="t" r="r" b="b"/>
            <a:pathLst>
              <a:path w="424791" h="647188">
                <a:moveTo>
                  <a:pt x="424791" y="0"/>
                </a:moveTo>
                <a:lnTo>
                  <a:pt x="0" y="0"/>
                </a:lnTo>
                <a:lnTo>
                  <a:pt x="0" y="647189"/>
                </a:lnTo>
                <a:lnTo>
                  <a:pt x="424791" y="647189"/>
                </a:lnTo>
                <a:lnTo>
                  <a:pt x="424791"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GB"/>
          </a:p>
        </p:txBody>
      </p:sp>
      <p:sp>
        <p:nvSpPr>
          <p:cNvPr id="34" name="TextBox 33">
            <a:extLst>
              <a:ext uri="{FF2B5EF4-FFF2-40B4-BE49-F238E27FC236}">
                <a16:creationId xmlns:a16="http://schemas.microsoft.com/office/drawing/2014/main" id="{2DA7C6E4-F7D3-EBB1-40AC-5A064FDD9027}"/>
              </a:ext>
            </a:extLst>
          </p:cNvPr>
          <p:cNvSpPr txBox="1"/>
          <p:nvPr/>
        </p:nvSpPr>
        <p:spPr>
          <a:xfrm>
            <a:off x="7081520" y="5991436"/>
            <a:ext cx="2713425" cy="207749"/>
          </a:xfrm>
          <a:prstGeom prst="rect">
            <a:avLst/>
          </a:prstGeom>
          <a:noFill/>
        </p:spPr>
        <p:txBody>
          <a:bodyPr wrap="square">
            <a:spAutoFit/>
          </a:bodyPr>
          <a:lstStyle/>
          <a:p>
            <a:pPr lvl="0">
              <a:defRPr/>
            </a:pPr>
            <a:r>
              <a:rPr kumimoji="0" lang="en-GB" sz="75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(V) Vegetarian (VE) </a:t>
            </a:r>
            <a:r>
              <a:rPr kumimoji="0" lang="en-GB" sz="750" b="0" i="0" u="none" strike="noStrike" kern="1200" cap="none" spc="0" normalizeH="0" baseline="0" noProof="0" dirty="0">
                <a:ln>
                  <a:noFill/>
                </a:ln>
                <a:solidFill>
                  <a:prstClr val="black"/>
                </a:solidFill>
                <a:effectLst/>
                <a:uLnTx/>
                <a:uFillTx/>
                <a:latin typeface="Century Gothic" panose="020B0502020202020204" pitchFamily="34" charset="0"/>
              </a:rPr>
              <a:t>P</a:t>
            </a:r>
            <a:r>
              <a:rPr lang="en-GB" sz="750" dirty="0">
                <a:latin typeface="Century Gothic" panose="020B0502020202020204" pitchFamily="34" charset="0"/>
              </a:rPr>
              <a:t>lant-based and Planet Friendly </a:t>
            </a:r>
            <a:endParaRPr kumimoji="0" lang="en-GB" sz="750" b="0" i="0" u="none" strike="noStrike" kern="1200" cap="none" spc="0" normalizeH="0" baseline="0" noProof="0" dirty="0">
              <a:ln>
                <a:noFill/>
              </a:ln>
              <a:solidFill>
                <a:prstClr val="black"/>
              </a:solidFill>
              <a:effectLst/>
              <a:uLnTx/>
              <a:uFillTx/>
              <a:latin typeface="Century Gothic" panose="020B0502020202020204" pitchFamily="34" charset="0"/>
            </a:endParaRPr>
          </a:p>
        </p:txBody>
      </p:sp>
      <p:sp>
        <p:nvSpPr>
          <p:cNvPr id="38" name="Freeform 23">
            <a:extLst>
              <a:ext uri="{FF2B5EF4-FFF2-40B4-BE49-F238E27FC236}">
                <a16:creationId xmlns:a16="http://schemas.microsoft.com/office/drawing/2014/main" id="{E4B3E1D2-D394-9235-A8A2-C94A809C0307}"/>
              </a:ext>
            </a:extLst>
          </p:cNvPr>
          <p:cNvSpPr/>
          <p:nvPr/>
        </p:nvSpPr>
        <p:spPr>
          <a:xfrm flipH="1">
            <a:off x="9352910" y="1489415"/>
            <a:ext cx="201656" cy="316705"/>
          </a:xfrm>
          <a:custGeom>
            <a:avLst/>
            <a:gdLst/>
            <a:ahLst/>
            <a:cxnLst/>
            <a:rect l="l" t="t" r="r" b="b"/>
            <a:pathLst>
              <a:path w="424791" h="647188">
                <a:moveTo>
                  <a:pt x="424791" y="0"/>
                </a:moveTo>
                <a:lnTo>
                  <a:pt x="0" y="0"/>
                </a:lnTo>
                <a:lnTo>
                  <a:pt x="0" y="647189"/>
                </a:lnTo>
                <a:lnTo>
                  <a:pt x="424791" y="647189"/>
                </a:lnTo>
                <a:lnTo>
                  <a:pt x="424791"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GB"/>
          </a:p>
        </p:txBody>
      </p:sp>
      <p:grpSp>
        <p:nvGrpSpPr>
          <p:cNvPr id="41" name="Group 7">
            <a:extLst>
              <a:ext uri="{FF2B5EF4-FFF2-40B4-BE49-F238E27FC236}">
                <a16:creationId xmlns:a16="http://schemas.microsoft.com/office/drawing/2014/main" id="{B917A7E7-28C6-705B-28B8-A888055ED6F1}"/>
              </a:ext>
            </a:extLst>
          </p:cNvPr>
          <p:cNvGrpSpPr/>
          <p:nvPr/>
        </p:nvGrpSpPr>
        <p:grpSpPr>
          <a:xfrm>
            <a:off x="9312557" y="2992334"/>
            <a:ext cx="259528" cy="242212"/>
            <a:chOff x="0" y="0"/>
            <a:chExt cx="3741232" cy="3821539"/>
          </a:xfrm>
        </p:grpSpPr>
        <p:sp>
          <p:nvSpPr>
            <p:cNvPr id="42" name="Freeform 8">
              <a:extLst>
                <a:ext uri="{FF2B5EF4-FFF2-40B4-BE49-F238E27FC236}">
                  <a16:creationId xmlns:a16="http://schemas.microsoft.com/office/drawing/2014/main" id="{AC3CB58F-8862-931E-CE0D-90EDE7117F68}"/>
                </a:ext>
              </a:extLst>
            </p:cNvPr>
            <p:cNvSpPr/>
            <p:nvPr/>
          </p:nvSpPr>
          <p:spPr>
            <a:xfrm>
              <a:off x="608333" y="853829"/>
              <a:ext cx="3132899" cy="2967710"/>
            </a:xfrm>
            <a:custGeom>
              <a:avLst/>
              <a:gdLst/>
              <a:ahLst/>
              <a:cxnLst/>
              <a:rect l="l" t="t" r="r" b="b"/>
              <a:pathLst>
                <a:path w="3132899" h="2967710">
                  <a:moveTo>
                    <a:pt x="0" y="0"/>
                  </a:moveTo>
                  <a:lnTo>
                    <a:pt x="3132899" y="0"/>
                  </a:lnTo>
                  <a:lnTo>
                    <a:pt x="3132899" y="2967710"/>
                  </a:lnTo>
                  <a:lnTo>
                    <a:pt x="0" y="2967710"/>
                  </a:lnTo>
                  <a:lnTo>
                    <a:pt x="0" y="0"/>
                  </a:lnTo>
                  <a:close/>
                </a:path>
              </a:pathLst>
            </a:custGeom>
            <a:blipFill>
              <a:blip r:embed="rId11">
                <a:extLst>
                  <a:ext uri="{96DAC541-7B7A-43D3-8B79-37D633B846F1}">
                    <asvg:svgBlip xmlns:asvg="http://schemas.microsoft.com/office/drawing/2016/SVG/main" r:embed="rId12"/>
                  </a:ext>
                </a:extLst>
              </a:blip>
              <a:stretch>
                <a:fillRect/>
              </a:stretch>
            </a:blipFill>
          </p:spPr>
          <p:txBody>
            <a:bodyPr/>
            <a:lstStyle/>
            <a:p>
              <a:endParaRPr lang="en-GB"/>
            </a:p>
          </p:txBody>
        </p:sp>
        <p:sp>
          <p:nvSpPr>
            <p:cNvPr id="43" name="Freeform 9">
              <a:extLst>
                <a:ext uri="{FF2B5EF4-FFF2-40B4-BE49-F238E27FC236}">
                  <a16:creationId xmlns:a16="http://schemas.microsoft.com/office/drawing/2014/main" id="{C29AB037-AC6E-CA27-1D3B-AE1A07AF45F5}"/>
                </a:ext>
              </a:extLst>
            </p:cNvPr>
            <p:cNvSpPr/>
            <p:nvPr/>
          </p:nvSpPr>
          <p:spPr>
            <a:xfrm rot="10078272">
              <a:off x="621769" y="184916"/>
              <a:ext cx="1971350" cy="1867406"/>
            </a:xfrm>
            <a:custGeom>
              <a:avLst/>
              <a:gdLst/>
              <a:ahLst/>
              <a:cxnLst/>
              <a:rect l="l" t="t" r="r" b="b"/>
              <a:pathLst>
                <a:path w="1971350" h="1867406">
                  <a:moveTo>
                    <a:pt x="0" y="0"/>
                  </a:moveTo>
                  <a:lnTo>
                    <a:pt x="1971350" y="0"/>
                  </a:lnTo>
                  <a:lnTo>
                    <a:pt x="1971350" y="1867406"/>
                  </a:lnTo>
                  <a:lnTo>
                    <a:pt x="0" y="1867406"/>
                  </a:lnTo>
                  <a:lnTo>
                    <a:pt x="0" y="0"/>
                  </a:lnTo>
                  <a:close/>
                </a:path>
              </a:pathLst>
            </a:custGeom>
            <a:blipFill>
              <a:blip r:embed="rId13">
                <a:extLst>
                  <a:ext uri="{96DAC541-7B7A-43D3-8B79-37D633B846F1}">
                    <asvg:svgBlip xmlns:asvg="http://schemas.microsoft.com/office/drawing/2016/SVG/main" r:embed="rId14"/>
                  </a:ext>
                </a:extLst>
              </a:blip>
              <a:stretch>
                <a:fillRect/>
              </a:stretch>
            </a:blipFill>
          </p:spPr>
          <p:txBody>
            <a:bodyPr/>
            <a:lstStyle/>
            <a:p>
              <a:endParaRPr lang="en-GB"/>
            </a:p>
          </p:txBody>
        </p:sp>
        <p:grpSp>
          <p:nvGrpSpPr>
            <p:cNvPr id="44" name="Group 10">
              <a:extLst>
                <a:ext uri="{FF2B5EF4-FFF2-40B4-BE49-F238E27FC236}">
                  <a16:creationId xmlns:a16="http://schemas.microsoft.com/office/drawing/2014/main" id="{44BBEA2F-EA72-999B-17DE-781847D13494}"/>
                </a:ext>
              </a:extLst>
            </p:cNvPr>
            <p:cNvGrpSpPr/>
            <p:nvPr/>
          </p:nvGrpSpPr>
          <p:grpSpPr>
            <a:xfrm>
              <a:off x="0" y="1810741"/>
              <a:ext cx="852996" cy="852996"/>
              <a:chOff x="0" y="0"/>
              <a:chExt cx="812800" cy="812800"/>
            </a:xfrm>
          </p:grpSpPr>
          <p:sp>
            <p:nvSpPr>
              <p:cNvPr id="48" name="Freeform 11">
                <a:extLst>
                  <a:ext uri="{FF2B5EF4-FFF2-40B4-BE49-F238E27FC236}">
                    <a16:creationId xmlns:a16="http://schemas.microsoft.com/office/drawing/2014/main" id="{0AA8C8F1-9D65-C64A-D481-C2A90DA6ADAC}"/>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744A03"/>
              </a:solidFill>
            </p:spPr>
            <p:txBody>
              <a:bodyPr/>
              <a:lstStyle/>
              <a:p>
                <a:endParaRPr lang="en-GB"/>
              </a:p>
            </p:txBody>
          </p:sp>
          <p:sp>
            <p:nvSpPr>
              <p:cNvPr id="49" name="TextBox 12">
                <a:extLst>
                  <a:ext uri="{FF2B5EF4-FFF2-40B4-BE49-F238E27FC236}">
                    <a16:creationId xmlns:a16="http://schemas.microsoft.com/office/drawing/2014/main" id="{2C19F7C4-EE12-B662-F607-6805CDD74013}"/>
                  </a:ext>
                </a:extLst>
              </p:cNvPr>
              <p:cNvSpPr txBox="1"/>
              <p:nvPr/>
            </p:nvSpPr>
            <p:spPr>
              <a:xfrm>
                <a:off x="76200" y="47625"/>
                <a:ext cx="660400" cy="688975"/>
              </a:xfrm>
              <a:prstGeom prst="rect">
                <a:avLst/>
              </a:prstGeom>
            </p:spPr>
            <p:txBody>
              <a:bodyPr lIns="50800" tIns="50800" rIns="50800" bIns="50800" rtlCol="0" anchor="ctr"/>
              <a:lstStyle/>
              <a:p>
                <a:pPr algn="ctr">
                  <a:lnSpc>
                    <a:spcPts val="1960"/>
                  </a:lnSpc>
                </a:pPr>
                <a:endParaRPr/>
              </a:p>
            </p:txBody>
          </p:sp>
        </p:grpSp>
        <p:grpSp>
          <p:nvGrpSpPr>
            <p:cNvPr id="45" name="Group 13">
              <a:extLst>
                <a:ext uri="{FF2B5EF4-FFF2-40B4-BE49-F238E27FC236}">
                  <a16:creationId xmlns:a16="http://schemas.microsoft.com/office/drawing/2014/main" id="{04D9FD4B-57BA-1E36-B933-A63CF6D2DF85}"/>
                </a:ext>
              </a:extLst>
            </p:cNvPr>
            <p:cNvGrpSpPr/>
            <p:nvPr/>
          </p:nvGrpSpPr>
          <p:grpSpPr>
            <a:xfrm>
              <a:off x="2570638" y="270521"/>
              <a:ext cx="583309" cy="583309"/>
              <a:chOff x="0" y="0"/>
              <a:chExt cx="812800" cy="812800"/>
            </a:xfrm>
          </p:grpSpPr>
          <p:sp>
            <p:nvSpPr>
              <p:cNvPr id="46" name="Freeform 14">
                <a:extLst>
                  <a:ext uri="{FF2B5EF4-FFF2-40B4-BE49-F238E27FC236}">
                    <a16:creationId xmlns:a16="http://schemas.microsoft.com/office/drawing/2014/main" id="{5F7E9157-0061-AE93-634F-AB5BB6B148E3}"/>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E6721F"/>
              </a:solidFill>
            </p:spPr>
            <p:txBody>
              <a:bodyPr/>
              <a:lstStyle/>
              <a:p>
                <a:endParaRPr lang="en-GB"/>
              </a:p>
            </p:txBody>
          </p:sp>
          <p:sp>
            <p:nvSpPr>
              <p:cNvPr id="47" name="TextBox 15">
                <a:extLst>
                  <a:ext uri="{FF2B5EF4-FFF2-40B4-BE49-F238E27FC236}">
                    <a16:creationId xmlns:a16="http://schemas.microsoft.com/office/drawing/2014/main" id="{6F9D385B-8A9A-0229-5D71-5FE78004C018}"/>
                  </a:ext>
                </a:extLst>
              </p:cNvPr>
              <p:cNvSpPr txBox="1"/>
              <p:nvPr/>
            </p:nvSpPr>
            <p:spPr>
              <a:xfrm>
                <a:off x="76200" y="47625"/>
                <a:ext cx="660400" cy="688975"/>
              </a:xfrm>
              <a:prstGeom prst="rect">
                <a:avLst/>
              </a:prstGeom>
            </p:spPr>
            <p:txBody>
              <a:bodyPr lIns="50800" tIns="50800" rIns="50800" bIns="50800" rtlCol="0" anchor="ctr"/>
              <a:lstStyle/>
              <a:p>
                <a:pPr algn="ctr">
                  <a:lnSpc>
                    <a:spcPts val="1960"/>
                  </a:lnSpc>
                </a:pPr>
                <a:endParaRPr/>
              </a:p>
            </p:txBody>
          </p:sp>
        </p:grpSp>
      </p:grpSp>
      <p:sp>
        <p:nvSpPr>
          <p:cNvPr id="51" name="TextBox 50">
            <a:extLst>
              <a:ext uri="{FF2B5EF4-FFF2-40B4-BE49-F238E27FC236}">
                <a16:creationId xmlns:a16="http://schemas.microsoft.com/office/drawing/2014/main" id="{A697C85F-899F-6030-B542-4296B7CBEE49}"/>
              </a:ext>
            </a:extLst>
          </p:cNvPr>
          <p:cNvSpPr txBox="1"/>
          <p:nvPr/>
        </p:nvSpPr>
        <p:spPr>
          <a:xfrm>
            <a:off x="9158493" y="3210373"/>
            <a:ext cx="596695" cy="438582"/>
          </a:xfrm>
          <a:prstGeom prst="rect">
            <a:avLst/>
          </a:prstGeom>
          <a:noFill/>
        </p:spPr>
        <p:txBody>
          <a:bodyPr wrap="square" rtlCol="0">
            <a:spAutoFit/>
          </a:bodyPr>
          <a:lstStyle/>
          <a:p>
            <a:pPr algn="ctr"/>
            <a:r>
              <a:rPr lang="en-GB" sz="750" dirty="0">
                <a:latin typeface="Century Gothic" panose="020B0502020202020204" pitchFamily="34" charset="0"/>
              </a:rPr>
              <a:t>Added plant protein</a:t>
            </a:r>
            <a:endParaRPr lang="en-GB" sz="750" b="1" dirty="0">
              <a:latin typeface="Century Gothic" panose="020B0502020202020204" pitchFamily="34" charset="0"/>
            </a:endParaRPr>
          </a:p>
        </p:txBody>
      </p:sp>
      <p:sp>
        <p:nvSpPr>
          <p:cNvPr id="52" name="TextBox 51">
            <a:extLst>
              <a:ext uri="{FF2B5EF4-FFF2-40B4-BE49-F238E27FC236}">
                <a16:creationId xmlns:a16="http://schemas.microsoft.com/office/drawing/2014/main" id="{56E6B697-E15F-CF40-D3D1-19ABE623772C}"/>
              </a:ext>
            </a:extLst>
          </p:cNvPr>
          <p:cNvSpPr txBox="1"/>
          <p:nvPr/>
        </p:nvSpPr>
        <p:spPr>
          <a:xfrm>
            <a:off x="9108692" y="2308670"/>
            <a:ext cx="685487" cy="669414"/>
          </a:xfrm>
          <a:prstGeom prst="rect">
            <a:avLst/>
          </a:prstGeom>
          <a:noFill/>
        </p:spPr>
        <p:txBody>
          <a:bodyPr wrap="square" rtlCol="0">
            <a:spAutoFit/>
          </a:bodyPr>
          <a:lstStyle/>
          <a:p>
            <a:pPr algn="ctr"/>
            <a:r>
              <a:rPr lang="en-GB" sz="750" dirty="0">
                <a:latin typeface="Century Gothic" panose="020B0502020202020204" pitchFamily="34" charset="0"/>
              </a:rPr>
              <a:t>Plant-based and Planet Friendly</a:t>
            </a:r>
          </a:p>
        </p:txBody>
      </p:sp>
      <p:pic>
        <p:nvPicPr>
          <p:cNvPr id="53" name="Picture 52" descr="A picture containing shape&#10;&#10;Description automatically generated">
            <a:extLst>
              <a:ext uri="{FF2B5EF4-FFF2-40B4-BE49-F238E27FC236}">
                <a16:creationId xmlns:a16="http://schemas.microsoft.com/office/drawing/2014/main" id="{765CF15D-C5E9-4057-F506-80BBCAF08B9D}"/>
              </a:ext>
            </a:extLst>
          </p:cNvPr>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rot="20679192">
            <a:off x="9295823" y="3676328"/>
            <a:ext cx="292997" cy="253402"/>
          </a:xfrm>
          <a:prstGeom prst="rect">
            <a:avLst/>
          </a:prstGeom>
        </p:spPr>
      </p:pic>
      <p:sp>
        <p:nvSpPr>
          <p:cNvPr id="54" name="TextBox 53">
            <a:extLst>
              <a:ext uri="{FF2B5EF4-FFF2-40B4-BE49-F238E27FC236}">
                <a16:creationId xmlns:a16="http://schemas.microsoft.com/office/drawing/2014/main" id="{E4835000-9A99-1940-0AA0-176D4FC88412}"/>
              </a:ext>
            </a:extLst>
          </p:cNvPr>
          <p:cNvSpPr txBox="1"/>
          <p:nvPr/>
        </p:nvSpPr>
        <p:spPr>
          <a:xfrm>
            <a:off x="9177164" y="3921458"/>
            <a:ext cx="596695" cy="323165"/>
          </a:xfrm>
          <a:prstGeom prst="rect">
            <a:avLst/>
          </a:prstGeom>
          <a:noFill/>
        </p:spPr>
        <p:txBody>
          <a:bodyPr wrap="square" rtlCol="0">
            <a:spAutoFit/>
          </a:bodyPr>
          <a:lstStyle/>
          <a:p>
            <a:pPr algn="ctr"/>
            <a:r>
              <a:rPr lang="en-GB" sz="750" dirty="0">
                <a:latin typeface="Century Gothic" panose="020B0502020202020204" pitchFamily="34" charset="0"/>
              </a:rPr>
              <a:t>Chef’s Special</a:t>
            </a:r>
            <a:endParaRPr lang="en-GB" sz="750" b="1" dirty="0">
              <a:latin typeface="Century Gothic" panose="020B0502020202020204" pitchFamily="34" charset="0"/>
            </a:endParaRPr>
          </a:p>
        </p:txBody>
      </p:sp>
      <p:sp>
        <p:nvSpPr>
          <p:cNvPr id="95" name="Freeform 44">
            <a:extLst>
              <a:ext uri="{FF2B5EF4-FFF2-40B4-BE49-F238E27FC236}">
                <a16:creationId xmlns:a16="http://schemas.microsoft.com/office/drawing/2014/main" id="{6F653BBF-3A55-294D-8D72-AB50AF2C982E}"/>
              </a:ext>
            </a:extLst>
          </p:cNvPr>
          <p:cNvSpPr/>
          <p:nvPr/>
        </p:nvSpPr>
        <p:spPr>
          <a:xfrm>
            <a:off x="9320440" y="2107943"/>
            <a:ext cx="259528" cy="204466"/>
          </a:xfrm>
          <a:prstGeom prst="rect">
            <a:avLst/>
          </a:prstGeom>
          <a:blipFill>
            <a:blip r:embed="rId5">
              <a:extLst>
                <a:ext uri="{96DAC541-7B7A-43D3-8B79-37D633B846F1}">
                  <asvg:svgBlip xmlns:asvg="http://schemas.microsoft.com/office/drawing/2016/SVG/main" r:embed="rId6"/>
                </a:ext>
              </a:extLst>
            </a:blip>
            <a:stretch>
              <a:fillRect/>
            </a:stretch>
          </a:blipFill>
        </p:spPr>
        <p:txBody>
          <a:bodyPr/>
          <a:lstStyle/>
          <a:p>
            <a:endParaRPr lang="en-GB"/>
          </a:p>
        </p:txBody>
      </p:sp>
      <p:sp>
        <p:nvSpPr>
          <p:cNvPr id="99" name="TextBox 98">
            <a:extLst>
              <a:ext uri="{FF2B5EF4-FFF2-40B4-BE49-F238E27FC236}">
                <a16:creationId xmlns:a16="http://schemas.microsoft.com/office/drawing/2014/main" id="{21446C46-A4A3-D97B-15E9-6488720DFF1F}"/>
              </a:ext>
            </a:extLst>
          </p:cNvPr>
          <p:cNvSpPr txBox="1"/>
          <p:nvPr/>
        </p:nvSpPr>
        <p:spPr>
          <a:xfrm>
            <a:off x="9040306" y="1793854"/>
            <a:ext cx="804249" cy="323165"/>
          </a:xfrm>
          <a:prstGeom prst="rect">
            <a:avLst/>
          </a:prstGeom>
          <a:noFill/>
        </p:spPr>
        <p:txBody>
          <a:bodyPr wrap="square" rtlCol="0">
            <a:spAutoFit/>
          </a:bodyPr>
          <a:lstStyle/>
          <a:p>
            <a:pPr algn="ctr"/>
            <a:r>
              <a:rPr lang="en-GB" sz="750" dirty="0">
                <a:latin typeface="Century Gothic" panose="020B0502020202020204" pitchFamily="34" charset="0"/>
              </a:rPr>
              <a:t>Whole </a:t>
            </a:r>
          </a:p>
          <a:p>
            <a:pPr algn="ctr"/>
            <a:r>
              <a:rPr lang="en-GB" sz="750" dirty="0">
                <a:latin typeface="Century Gothic" panose="020B0502020202020204" pitchFamily="34" charset="0"/>
              </a:rPr>
              <a:t>grain</a:t>
            </a:r>
          </a:p>
        </p:txBody>
      </p:sp>
      <p:pic>
        <p:nvPicPr>
          <p:cNvPr id="100" name="Picture 99" descr="A group of tractors with different colors&#10;&#10;Description automatically generated">
            <a:extLst>
              <a:ext uri="{FF2B5EF4-FFF2-40B4-BE49-F238E27FC236}">
                <a16:creationId xmlns:a16="http://schemas.microsoft.com/office/drawing/2014/main" id="{ABF057A8-9D8F-3FBA-95EA-D0F1C40E53DD}"/>
              </a:ext>
            </a:extLst>
          </p:cNvPr>
          <p:cNvPicPr>
            <a:picLocks noChangeAspect="1"/>
          </p:cNvPicPr>
          <p:nvPr/>
        </p:nvPicPr>
        <p:blipFill rotWithShape="1">
          <a:blip r:embed="rId8">
            <a:clrChange>
              <a:clrFrom>
                <a:srgbClr val="FFFFFF"/>
              </a:clrFrom>
              <a:clrTo>
                <a:srgbClr val="FFFFFF">
                  <a:alpha val="0"/>
                </a:srgbClr>
              </a:clrTo>
            </a:clrChange>
            <a:extLst>
              <a:ext uri="{BEBA8EAE-BF5A-486C-A8C5-ECC9F3942E4B}">
                <a14:imgProps xmlns:a14="http://schemas.microsoft.com/office/drawing/2010/main">
                  <a14:imgLayer r:embed="rId9">
                    <a14:imgEffect>
                      <a14:brightnessContrast bright="20000" contrast="-40000"/>
                    </a14:imgEffect>
                  </a14:imgLayer>
                </a14:imgProps>
              </a:ext>
            </a:extLst>
          </a:blip>
          <a:srcRect l="66176" t="48941"/>
          <a:stretch/>
        </p:blipFill>
        <p:spPr>
          <a:xfrm flipH="1">
            <a:off x="9303511" y="4293910"/>
            <a:ext cx="326534" cy="275784"/>
          </a:xfrm>
          <a:prstGeom prst="rect">
            <a:avLst/>
          </a:prstGeom>
        </p:spPr>
      </p:pic>
      <p:sp>
        <p:nvSpPr>
          <p:cNvPr id="101" name="TextBox 100">
            <a:extLst>
              <a:ext uri="{FF2B5EF4-FFF2-40B4-BE49-F238E27FC236}">
                <a16:creationId xmlns:a16="http://schemas.microsoft.com/office/drawing/2014/main" id="{8DBD496C-21FE-D4DE-46D1-94D6F0072588}"/>
              </a:ext>
            </a:extLst>
          </p:cNvPr>
          <p:cNvSpPr txBox="1"/>
          <p:nvPr/>
        </p:nvSpPr>
        <p:spPr>
          <a:xfrm>
            <a:off x="9133181" y="4578977"/>
            <a:ext cx="664823" cy="553998"/>
          </a:xfrm>
          <a:prstGeom prst="rect">
            <a:avLst/>
          </a:prstGeom>
          <a:noFill/>
        </p:spPr>
        <p:txBody>
          <a:bodyPr wrap="square" rtlCol="0">
            <a:spAutoFit/>
          </a:bodyPr>
          <a:lstStyle/>
          <a:p>
            <a:pPr algn="ctr"/>
            <a:r>
              <a:rPr lang="en-GB" sz="750" dirty="0">
                <a:latin typeface="Century Gothic" panose="020B0502020202020204" pitchFamily="34" charset="0"/>
              </a:rPr>
              <a:t>Local </a:t>
            </a:r>
          </a:p>
          <a:p>
            <a:pPr algn="ctr"/>
            <a:r>
              <a:rPr lang="en-GB" sz="750" dirty="0">
                <a:latin typeface="Century Gothic" panose="020B0502020202020204" pitchFamily="34" charset="0"/>
              </a:rPr>
              <a:t>Red Tractor</a:t>
            </a:r>
          </a:p>
          <a:p>
            <a:pPr algn="ctr"/>
            <a:r>
              <a:rPr lang="en-GB" sz="750" dirty="0">
                <a:latin typeface="Century Gothic" panose="020B0502020202020204" pitchFamily="34" charset="0"/>
              </a:rPr>
              <a:t>Meat</a:t>
            </a:r>
          </a:p>
        </p:txBody>
      </p:sp>
      <p:pic>
        <p:nvPicPr>
          <p:cNvPr id="102" name="Picture 101" descr="A yellow sun with triangles&#10;&#10;Description automatically generated">
            <a:extLst>
              <a:ext uri="{FF2B5EF4-FFF2-40B4-BE49-F238E27FC236}">
                <a16:creationId xmlns:a16="http://schemas.microsoft.com/office/drawing/2014/main" id="{5CCE6CFA-D1FC-68E9-D248-3582315CFDAB}"/>
              </a:ext>
            </a:extLst>
          </p:cNvPr>
          <p:cNvPicPr>
            <a:picLocks noChangeAspect="1"/>
          </p:cNvPicPr>
          <p:nvPr/>
        </p:nvPicPr>
        <p:blipFill>
          <a:blip r:embed="rId7"/>
          <a:stretch>
            <a:fillRect/>
          </a:stretch>
        </p:blipFill>
        <p:spPr>
          <a:xfrm>
            <a:off x="9336173" y="5155413"/>
            <a:ext cx="258267" cy="228769"/>
          </a:xfrm>
          <a:prstGeom prst="rect">
            <a:avLst/>
          </a:prstGeom>
        </p:spPr>
      </p:pic>
      <p:sp>
        <p:nvSpPr>
          <p:cNvPr id="103" name="TextBox 102">
            <a:extLst>
              <a:ext uri="{FF2B5EF4-FFF2-40B4-BE49-F238E27FC236}">
                <a16:creationId xmlns:a16="http://schemas.microsoft.com/office/drawing/2014/main" id="{7DD2F683-E3CE-22F9-115F-98F279E37000}"/>
              </a:ext>
            </a:extLst>
          </p:cNvPr>
          <p:cNvSpPr txBox="1"/>
          <p:nvPr/>
        </p:nvSpPr>
        <p:spPr>
          <a:xfrm>
            <a:off x="9124428" y="5387567"/>
            <a:ext cx="664823" cy="553998"/>
          </a:xfrm>
          <a:prstGeom prst="rect">
            <a:avLst/>
          </a:prstGeom>
          <a:noFill/>
        </p:spPr>
        <p:txBody>
          <a:bodyPr wrap="square" rtlCol="0">
            <a:spAutoFit/>
          </a:bodyPr>
          <a:lstStyle/>
          <a:p>
            <a:pPr algn="ctr"/>
            <a:r>
              <a:rPr lang="en-GB" sz="750" dirty="0">
                <a:latin typeface="Century Gothic" panose="020B0502020202020204" pitchFamily="34" charset="0"/>
              </a:rPr>
              <a:t>Local, Seasonal Fruit &amp; Veg</a:t>
            </a:r>
          </a:p>
        </p:txBody>
      </p:sp>
      <p:sp>
        <p:nvSpPr>
          <p:cNvPr id="12" name="Freeform 23">
            <a:extLst>
              <a:ext uri="{FF2B5EF4-FFF2-40B4-BE49-F238E27FC236}">
                <a16:creationId xmlns:a16="http://schemas.microsoft.com/office/drawing/2014/main" id="{723ECA0E-6032-997B-1256-92378BCE6DB9}"/>
              </a:ext>
            </a:extLst>
          </p:cNvPr>
          <p:cNvSpPr/>
          <p:nvPr/>
        </p:nvSpPr>
        <p:spPr>
          <a:xfrm flipH="1">
            <a:off x="4085469" y="1404432"/>
            <a:ext cx="164618" cy="243335"/>
          </a:xfrm>
          <a:custGeom>
            <a:avLst/>
            <a:gdLst/>
            <a:ahLst/>
            <a:cxnLst/>
            <a:rect l="l" t="t" r="r" b="b"/>
            <a:pathLst>
              <a:path w="424791" h="647188">
                <a:moveTo>
                  <a:pt x="424791" y="0"/>
                </a:moveTo>
                <a:lnTo>
                  <a:pt x="0" y="0"/>
                </a:lnTo>
                <a:lnTo>
                  <a:pt x="0" y="647189"/>
                </a:lnTo>
                <a:lnTo>
                  <a:pt x="424791" y="647189"/>
                </a:lnTo>
                <a:lnTo>
                  <a:pt x="424791"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GB"/>
          </a:p>
        </p:txBody>
      </p:sp>
      <p:sp>
        <p:nvSpPr>
          <p:cNvPr id="14" name="Freeform 23">
            <a:extLst>
              <a:ext uri="{FF2B5EF4-FFF2-40B4-BE49-F238E27FC236}">
                <a16:creationId xmlns:a16="http://schemas.microsoft.com/office/drawing/2014/main" id="{3FFA2178-7A91-876C-27AA-9170E11C6777}"/>
              </a:ext>
            </a:extLst>
          </p:cNvPr>
          <p:cNvSpPr/>
          <p:nvPr/>
        </p:nvSpPr>
        <p:spPr>
          <a:xfrm flipH="1">
            <a:off x="5895554" y="1672186"/>
            <a:ext cx="164618" cy="243335"/>
          </a:xfrm>
          <a:custGeom>
            <a:avLst/>
            <a:gdLst/>
            <a:ahLst/>
            <a:cxnLst/>
            <a:rect l="l" t="t" r="r" b="b"/>
            <a:pathLst>
              <a:path w="424791" h="647188">
                <a:moveTo>
                  <a:pt x="424791" y="0"/>
                </a:moveTo>
                <a:lnTo>
                  <a:pt x="0" y="0"/>
                </a:lnTo>
                <a:lnTo>
                  <a:pt x="0" y="647189"/>
                </a:lnTo>
                <a:lnTo>
                  <a:pt x="424791" y="647189"/>
                </a:lnTo>
                <a:lnTo>
                  <a:pt x="424791"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GB"/>
          </a:p>
        </p:txBody>
      </p:sp>
      <p:sp>
        <p:nvSpPr>
          <p:cNvPr id="16" name="Freeform 23">
            <a:extLst>
              <a:ext uri="{FF2B5EF4-FFF2-40B4-BE49-F238E27FC236}">
                <a16:creationId xmlns:a16="http://schemas.microsoft.com/office/drawing/2014/main" id="{BEA7856D-6506-8605-09F8-C2A811DB2D20}"/>
              </a:ext>
            </a:extLst>
          </p:cNvPr>
          <p:cNvSpPr/>
          <p:nvPr/>
        </p:nvSpPr>
        <p:spPr>
          <a:xfrm flipH="1">
            <a:off x="7339139" y="1460452"/>
            <a:ext cx="164618" cy="243335"/>
          </a:xfrm>
          <a:custGeom>
            <a:avLst/>
            <a:gdLst/>
            <a:ahLst/>
            <a:cxnLst/>
            <a:rect l="l" t="t" r="r" b="b"/>
            <a:pathLst>
              <a:path w="424791" h="647188">
                <a:moveTo>
                  <a:pt x="424791" y="0"/>
                </a:moveTo>
                <a:lnTo>
                  <a:pt x="0" y="0"/>
                </a:lnTo>
                <a:lnTo>
                  <a:pt x="0" y="647189"/>
                </a:lnTo>
                <a:lnTo>
                  <a:pt x="424791" y="647189"/>
                </a:lnTo>
                <a:lnTo>
                  <a:pt x="424791"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GB"/>
          </a:p>
        </p:txBody>
      </p:sp>
      <p:sp>
        <p:nvSpPr>
          <p:cNvPr id="18" name="Freeform 23">
            <a:extLst>
              <a:ext uri="{FF2B5EF4-FFF2-40B4-BE49-F238E27FC236}">
                <a16:creationId xmlns:a16="http://schemas.microsoft.com/office/drawing/2014/main" id="{67CCA122-CE70-69B4-DEF1-DC25C0570139}"/>
              </a:ext>
            </a:extLst>
          </p:cNvPr>
          <p:cNvSpPr/>
          <p:nvPr/>
        </p:nvSpPr>
        <p:spPr>
          <a:xfrm flipH="1">
            <a:off x="8889102" y="1526884"/>
            <a:ext cx="164618" cy="243335"/>
          </a:xfrm>
          <a:custGeom>
            <a:avLst/>
            <a:gdLst/>
            <a:ahLst/>
            <a:cxnLst/>
            <a:rect l="l" t="t" r="r" b="b"/>
            <a:pathLst>
              <a:path w="424791" h="647188">
                <a:moveTo>
                  <a:pt x="424791" y="0"/>
                </a:moveTo>
                <a:lnTo>
                  <a:pt x="0" y="0"/>
                </a:lnTo>
                <a:lnTo>
                  <a:pt x="0" y="647189"/>
                </a:lnTo>
                <a:lnTo>
                  <a:pt x="424791" y="647189"/>
                </a:lnTo>
                <a:lnTo>
                  <a:pt x="424791"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GB"/>
          </a:p>
        </p:txBody>
      </p:sp>
      <p:sp>
        <p:nvSpPr>
          <p:cNvPr id="20" name="Freeform 23">
            <a:extLst>
              <a:ext uri="{FF2B5EF4-FFF2-40B4-BE49-F238E27FC236}">
                <a16:creationId xmlns:a16="http://schemas.microsoft.com/office/drawing/2014/main" id="{7A4054CC-4675-F571-7A7C-54FD266BFC6A}"/>
              </a:ext>
            </a:extLst>
          </p:cNvPr>
          <p:cNvSpPr/>
          <p:nvPr/>
        </p:nvSpPr>
        <p:spPr>
          <a:xfrm flipH="1">
            <a:off x="8788887" y="2388701"/>
            <a:ext cx="164618" cy="243335"/>
          </a:xfrm>
          <a:custGeom>
            <a:avLst/>
            <a:gdLst/>
            <a:ahLst/>
            <a:cxnLst/>
            <a:rect l="l" t="t" r="r" b="b"/>
            <a:pathLst>
              <a:path w="424791" h="647188">
                <a:moveTo>
                  <a:pt x="424791" y="0"/>
                </a:moveTo>
                <a:lnTo>
                  <a:pt x="0" y="0"/>
                </a:lnTo>
                <a:lnTo>
                  <a:pt x="0" y="647189"/>
                </a:lnTo>
                <a:lnTo>
                  <a:pt x="424791" y="647189"/>
                </a:lnTo>
                <a:lnTo>
                  <a:pt x="424791"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GB"/>
          </a:p>
        </p:txBody>
      </p:sp>
      <p:sp>
        <p:nvSpPr>
          <p:cNvPr id="21" name="Freeform 23">
            <a:extLst>
              <a:ext uri="{FF2B5EF4-FFF2-40B4-BE49-F238E27FC236}">
                <a16:creationId xmlns:a16="http://schemas.microsoft.com/office/drawing/2014/main" id="{2F665A40-A0AB-ACE7-632A-66C16BE1031E}"/>
              </a:ext>
            </a:extLst>
          </p:cNvPr>
          <p:cNvSpPr/>
          <p:nvPr/>
        </p:nvSpPr>
        <p:spPr>
          <a:xfrm flipH="1">
            <a:off x="4068880" y="5322666"/>
            <a:ext cx="164618" cy="243335"/>
          </a:xfrm>
          <a:custGeom>
            <a:avLst/>
            <a:gdLst/>
            <a:ahLst/>
            <a:cxnLst/>
            <a:rect l="l" t="t" r="r" b="b"/>
            <a:pathLst>
              <a:path w="424791" h="647188">
                <a:moveTo>
                  <a:pt x="424791" y="0"/>
                </a:moveTo>
                <a:lnTo>
                  <a:pt x="0" y="0"/>
                </a:lnTo>
                <a:lnTo>
                  <a:pt x="0" y="647189"/>
                </a:lnTo>
                <a:lnTo>
                  <a:pt x="424791" y="647189"/>
                </a:lnTo>
                <a:lnTo>
                  <a:pt x="424791"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GB"/>
          </a:p>
        </p:txBody>
      </p:sp>
      <p:sp>
        <p:nvSpPr>
          <p:cNvPr id="23" name="Freeform 23">
            <a:extLst>
              <a:ext uri="{FF2B5EF4-FFF2-40B4-BE49-F238E27FC236}">
                <a16:creationId xmlns:a16="http://schemas.microsoft.com/office/drawing/2014/main" id="{1CA92F1D-B4F3-A23B-8770-1632E5EB1C5C}"/>
              </a:ext>
            </a:extLst>
          </p:cNvPr>
          <p:cNvSpPr/>
          <p:nvPr/>
        </p:nvSpPr>
        <p:spPr>
          <a:xfrm flipH="1">
            <a:off x="7369429" y="5375213"/>
            <a:ext cx="164618" cy="243335"/>
          </a:xfrm>
          <a:custGeom>
            <a:avLst/>
            <a:gdLst/>
            <a:ahLst/>
            <a:cxnLst/>
            <a:rect l="l" t="t" r="r" b="b"/>
            <a:pathLst>
              <a:path w="424791" h="647188">
                <a:moveTo>
                  <a:pt x="424791" y="0"/>
                </a:moveTo>
                <a:lnTo>
                  <a:pt x="0" y="0"/>
                </a:lnTo>
                <a:lnTo>
                  <a:pt x="0" y="647189"/>
                </a:lnTo>
                <a:lnTo>
                  <a:pt x="424791" y="647189"/>
                </a:lnTo>
                <a:lnTo>
                  <a:pt x="424791"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GB"/>
          </a:p>
        </p:txBody>
      </p:sp>
    </p:spTree>
    <p:extLst>
      <p:ext uri="{BB962C8B-B14F-4D97-AF65-F5344CB8AC3E}">
        <p14:creationId xmlns:p14="http://schemas.microsoft.com/office/powerpoint/2010/main" val="350082885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A73EF8-6C9F-5DDD-E257-680F9004FE89}"/>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829BCC2C-4B96-9477-81E6-8E2A46E2A50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916" y="-2478"/>
            <a:ext cx="9899083" cy="6998996"/>
          </a:xfrm>
          <a:prstGeom prst="rect">
            <a:avLst/>
          </a:prstGeom>
        </p:spPr>
      </p:pic>
      <p:sp>
        <p:nvSpPr>
          <p:cNvPr id="50" name="TextBox 42">
            <a:extLst>
              <a:ext uri="{FF2B5EF4-FFF2-40B4-BE49-F238E27FC236}">
                <a16:creationId xmlns:a16="http://schemas.microsoft.com/office/drawing/2014/main" id="{A9A83C00-66AA-AD68-FD39-5DBF9003BDD8}"/>
              </a:ext>
            </a:extLst>
          </p:cNvPr>
          <p:cNvSpPr txBox="1"/>
          <p:nvPr/>
        </p:nvSpPr>
        <p:spPr>
          <a:xfrm>
            <a:off x="3872698" y="5557949"/>
            <a:ext cx="440521" cy="209345"/>
          </a:xfrm>
          <a:prstGeom prst="rect">
            <a:avLst/>
          </a:prstGeom>
        </p:spPr>
        <p:txBody>
          <a:bodyPr lIns="27376" tIns="27376" rIns="27376" bIns="27376" rtlCol="0" anchor="ctr"/>
          <a:lstStyle/>
          <a:p>
            <a:pPr algn="ctr">
              <a:lnSpc>
                <a:spcPts val="1959"/>
              </a:lnSpc>
            </a:pPr>
            <a:endParaRPr/>
          </a:p>
        </p:txBody>
      </p:sp>
      <p:graphicFrame>
        <p:nvGraphicFramePr>
          <p:cNvPr id="56" name="Table 107">
            <a:extLst>
              <a:ext uri="{FF2B5EF4-FFF2-40B4-BE49-F238E27FC236}">
                <a16:creationId xmlns:a16="http://schemas.microsoft.com/office/drawing/2014/main" id="{1753DE21-BB08-0E8D-EA8B-BC569238BDB8}"/>
              </a:ext>
            </a:extLst>
          </p:cNvPr>
          <p:cNvGraphicFramePr>
            <a:graphicFrameLocks noGrp="1"/>
          </p:cNvGraphicFramePr>
          <p:nvPr>
            <p:extLst>
              <p:ext uri="{D42A27DB-BD31-4B8C-83A1-F6EECF244321}">
                <p14:modId xmlns:p14="http://schemas.microsoft.com/office/powerpoint/2010/main" val="2760495438"/>
              </p:ext>
            </p:extLst>
          </p:nvPr>
        </p:nvGraphicFramePr>
        <p:xfrm>
          <a:off x="1452608" y="1124204"/>
          <a:ext cx="7740854" cy="5045822"/>
        </p:xfrm>
        <a:graphic>
          <a:graphicData uri="http://schemas.openxmlformats.org/drawingml/2006/table">
            <a:tbl>
              <a:tblPr firstRow="1" bandRow="1">
                <a:tableStyleId>{5C22544A-7EE6-4342-B048-85BDC9FD1C3A}</a:tableStyleId>
              </a:tblPr>
              <a:tblGrid>
                <a:gridCol w="1534943">
                  <a:extLst>
                    <a:ext uri="{9D8B030D-6E8A-4147-A177-3AD203B41FA5}">
                      <a16:colId xmlns:a16="http://schemas.microsoft.com/office/drawing/2014/main" val="141170056"/>
                    </a:ext>
                  </a:extLst>
                </a:gridCol>
                <a:gridCol w="1607552">
                  <a:extLst>
                    <a:ext uri="{9D8B030D-6E8A-4147-A177-3AD203B41FA5}">
                      <a16:colId xmlns:a16="http://schemas.microsoft.com/office/drawing/2014/main" val="184896271"/>
                    </a:ext>
                  </a:extLst>
                </a:gridCol>
                <a:gridCol w="1470185">
                  <a:extLst>
                    <a:ext uri="{9D8B030D-6E8A-4147-A177-3AD203B41FA5}">
                      <a16:colId xmlns:a16="http://schemas.microsoft.com/office/drawing/2014/main" val="3716586628"/>
                    </a:ext>
                  </a:extLst>
                </a:gridCol>
                <a:gridCol w="1576486">
                  <a:extLst>
                    <a:ext uri="{9D8B030D-6E8A-4147-A177-3AD203B41FA5}">
                      <a16:colId xmlns:a16="http://schemas.microsoft.com/office/drawing/2014/main" val="3229335858"/>
                    </a:ext>
                  </a:extLst>
                </a:gridCol>
                <a:gridCol w="1551688">
                  <a:extLst>
                    <a:ext uri="{9D8B030D-6E8A-4147-A177-3AD203B41FA5}">
                      <a16:colId xmlns:a16="http://schemas.microsoft.com/office/drawing/2014/main" val="2848023262"/>
                    </a:ext>
                  </a:extLst>
                </a:gridCol>
              </a:tblGrid>
              <a:tr h="852380">
                <a:tc>
                  <a:txBody>
                    <a:bodyPr/>
                    <a:lstStyle/>
                    <a:p>
                      <a:pPr marL="0" marR="0" lvl="0" indent="0" algn="ctr" defTabSz="914400" rtl="0" fontAlgn="auto" hangingPunct="1">
                        <a:lnSpc>
                          <a:spcPct val="100000"/>
                        </a:lnSpc>
                        <a:spcBef>
                          <a:spcPts val="0"/>
                        </a:spcBef>
                        <a:spcAft>
                          <a:spcPts val="0"/>
                        </a:spcAft>
                        <a:buNone/>
                        <a:tabLst/>
                      </a:pPr>
                      <a:r>
                        <a:rPr lang="en-GB" sz="900" b="0" kern="1200" dirty="0">
                          <a:solidFill>
                            <a:schemeClr val="tx1"/>
                          </a:solidFill>
                          <a:latin typeface="Century Gothic"/>
                          <a:ea typeface="+mn-ea"/>
                          <a:cs typeface="+mn-cs"/>
                        </a:rPr>
                        <a:t> Saucy Tomato Pasta with</a:t>
                      </a:r>
                      <a:r>
                        <a:rPr lang="en-GB" sz="900" b="1" kern="1200" dirty="0">
                          <a:solidFill>
                            <a:schemeClr val="tx1"/>
                          </a:solidFill>
                          <a:latin typeface="Century Gothic"/>
                          <a:ea typeface="+mn-ea"/>
                          <a:cs typeface="+mn-cs"/>
                        </a:rPr>
                        <a:t> </a:t>
                      </a:r>
                      <a:r>
                        <a:rPr lang="en-GB" sz="900" b="0" kern="1200" dirty="0">
                          <a:solidFill>
                            <a:schemeClr val="tx1"/>
                          </a:solidFill>
                          <a:latin typeface="Century Gothic"/>
                          <a:ea typeface="+mn-ea"/>
                          <a:cs typeface="+mn-cs"/>
                        </a:rPr>
                        <a:t>Tomato and Herb Bread </a:t>
                      </a:r>
                      <a:r>
                        <a:rPr lang="en-US" sz="900" b="0" kern="1200" dirty="0">
                          <a:solidFill>
                            <a:schemeClr val="tx1"/>
                          </a:solidFill>
                          <a:latin typeface="Century Gothic"/>
                          <a:ea typeface="+mn-ea"/>
                          <a:cs typeface="+mn-cs"/>
                        </a:rPr>
                        <a:t>(V)</a:t>
                      </a:r>
                      <a:endParaRPr lang="en-GB" sz="900" b="0" kern="1200" dirty="0">
                        <a:solidFill>
                          <a:schemeClr val="tx1"/>
                        </a:solidFill>
                        <a:latin typeface="Century Gothic"/>
                        <a:ea typeface="+mn-ea"/>
                        <a:cs typeface="+mn-cs"/>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ctr" defTabSz="914400" rtl="0" fontAlgn="auto" hangingPunct="1">
                        <a:lnSpc>
                          <a:spcPct val="100000"/>
                        </a:lnSpc>
                        <a:spcBef>
                          <a:spcPts val="0"/>
                        </a:spcBef>
                        <a:spcAft>
                          <a:spcPts val="0"/>
                        </a:spcAft>
                        <a:buNone/>
                        <a:tabLst/>
                      </a:pPr>
                      <a:r>
                        <a:rPr lang="en-GB" sz="900" b="0" kern="1200" dirty="0">
                          <a:solidFill>
                            <a:schemeClr val="tx1"/>
                          </a:solidFill>
                          <a:latin typeface="Century Gothic"/>
                          <a:ea typeface="+mn-ea"/>
                          <a:cs typeface="+mn-cs"/>
                        </a:rPr>
                        <a:t> </a:t>
                      </a:r>
                      <a:r>
                        <a:rPr lang="en-US" sz="900" b="0" kern="1200" dirty="0">
                          <a:solidFill>
                            <a:schemeClr val="tx1"/>
                          </a:solidFill>
                          <a:latin typeface="Century Gothic"/>
                          <a:ea typeface="+mn-ea"/>
                          <a:cs typeface="+mn-cs"/>
                        </a:rPr>
                        <a:t> Golden Cheese and Bean Pasty with  Wedges (V)</a:t>
                      </a:r>
                      <a:endParaRPr lang="en-GB" sz="900" b="0" kern="1200" dirty="0">
                        <a:solidFill>
                          <a:schemeClr val="tx1"/>
                        </a:solidFill>
                        <a:latin typeface="Century Gothic"/>
                        <a:ea typeface="+mn-ea"/>
                        <a:cs typeface="+mn-cs"/>
                      </a:endParaRP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marL="0" marR="0" lvl="0" indent="0" algn="ctr" defTabSz="914400" rtl="0" fontAlgn="auto" hangingPunct="1">
                        <a:lnSpc>
                          <a:spcPct val="100000"/>
                        </a:lnSpc>
                        <a:spcBef>
                          <a:spcPts val="0"/>
                        </a:spcBef>
                        <a:spcAft>
                          <a:spcPts val="0"/>
                        </a:spcAft>
                        <a:buNone/>
                        <a:tabLst/>
                      </a:pPr>
                      <a:r>
                        <a:rPr lang="en-GB" sz="900" b="0" kern="1200" dirty="0">
                          <a:solidFill>
                            <a:schemeClr val="tx1"/>
                          </a:solidFill>
                          <a:latin typeface="Century Gothic"/>
                          <a:ea typeface="+mn-ea"/>
                          <a:cs typeface="+mn-cs"/>
                        </a:rPr>
                        <a:t>  </a:t>
                      </a:r>
                      <a:r>
                        <a:rPr lang="en-US" sz="900" b="0" kern="1200" dirty="0">
                          <a:solidFill>
                            <a:schemeClr val="tx1"/>
                          </a:solidFill>
                          <a:latin typeface="Century Gothic"/>
                          <a:ea typeface="+mn-ea"/>
                          <a:cs typeface="+mn-cs"/>
                        </a:rPr>
                        <a:t>Quorn Cumberland Sausage with Roast Potatoes &amp; Gravy (VE)</a:t>
                      </a:r>
                    </a:p>
                    <a:p>
                      <a:pPr marL="0" marR="0" lvl="0" indent="0" algn="ctr" defTabSz="914400" rtl="0" fontAlgn="auto" hangingPunct="1">
                        <a:lnSpc>
                          <a:spcPct val="100000"/>
                        </a:lnSpc>
                        <a:spcBef>
                          <a:spcPts val="0"/>
                        </a:spcBef>
                        <a:spcAft>
                          <a:spcPts val="0"/>
                        </a:spcAft>
                        <a:buNone/>
                        <a:tabLst/>
                      </a:pPr>
                      <a:endParaRPr lang="en-US" sz="900" b="0" kern="1200" dirty="0">
                        <a:solidFill>
                          <a:schemeClr val="tx1"/>
                        </a:solidFill>
                        <a:latin typeface="Century Gothic"/>
                        <a:ea typeface="+mn-ea"/>
                        <a:cs typeface="+mn-cs"/>
                      </a:endParaRPr>
                    </a:p>
                    <a:p>
                      <a:pPr marL="0" marR="0" lvl="0" indent="0" algn="ctr" defTabSz="914400" rtl="0" fontAlgn="auto" hangingPunct="1">
                        <a:lnSpc>
                          <a:spcPct val="100000"/>
                        </a:lnSpc>
                        <a:spcBef>
                          <a:spcPts val="0"/>
                        </a:spcBef>
                        <a:spcAft>
                          <a:spcPts val="0"/>
                        </a:spcAft>
                        <a:buNone/>
                        <a:tabLst/>
                      </a:pPr>
                      <a:endParaRPr lang="en-GB" sz="900" b="0" kern="1200" dirty="0">
                        <a:solidFill>
                          <a:schemeClr val="tx1"/>
                        </a:solidFill>
                        <a:latin typeface="Century Gothic"/>
                        <a:ea typeface="+mn-ea"/>
                        <a:cs typeface="+mn-cs"/>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900" b="0" kern="1200" dirty="0">
                          <a:solidFill>
                            <a:schemeClr val="tx1"/>
                          </a:solidFill>
                          <a:latin typeface="Century Gothic"/>
                          <a:ea typeface="+mn-ea"/>
                          <a:cs typeface="+mn-cs"/>
                        </a:rPr>
                        <a:t> Mild Mexican Chilli with  Rice (VE)</a:t>
                      </a:r>
                      <a:endParaRPr lang="en-GB" sz="900" b="0" kern="1200" dirty="0">
                        <a:solidFill>
                          <a:schemeClr val="tx1"/>
                        </a:solidFill>
                        <a:latin typeface="Century Gothic"/>
                        <a:ea typeface="+mn-ea"/>
                        <a:cs typeface="+mn-cs"/>
                      </a:endParaRPr>
                    </a:p>
                    <a:p>
                      <a:pPr marL="0" marR="0" lvl="0" indent="0" algn="ctr" defTabSz="914400" rtl="0" fontAlgn="auto" hangingPunct="1">
                        <a:lnSpc>
                          <a:spcPct val="100000"/>
                        </a:lnSpc>
                        <a:spcBef>
                          <a:spcPts val="0"/>
                        </a:spcBef>
                        <a:spcAft>
                          <a:spcPts val="0"/>
                        </a:spcAft>
                        <a:buNone/>
                        <a:tabLst/>
                      </a:pPr>
                      <a:endParaRPr lang="en-GB" sz="900" b="0" kern="1200" dirty="0">
                        <a:solidFill>
                          <a:schemeClr val="tx1"/>
                        </a:solidFill>
                        <a:latin typeface="Century Gothic"/>
                        <a:ea typeface="+mn-ea"/>
                        <a:cs typeface="+mn-cs"/>
                      </a:endParaRP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None/>
                        <a:tabLst/>
                      </a:pPr>
                      <a:r>
                        <a:rPr lang="en-GB" sz="900" b="0" kern="1200" dirty="0">
                          <a:solidFill>
                            <a:schemeClr val="tx1"/>
                          </a:solidFill>
                          <a:latin typeface="Century Gothic"/>
                          <a:ea typeface="+mn-ea"/>
                          <a:cs typeface="+mn-cs"/>
                        </a:rPr>
                        <a:t> Autumn Pasta Bake (VE)</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3213766"/>
                  </a:ext>
                </a:extLst>
              </a:tr>
              <a:tr h="1002800">
                <a:tc>
                  <a:txBody>
                    <a:bodyPr/>
                    <a:lstStyle/>
                    <a:p>
                      <a:pPr marL="0" marR="0" lvl="0" indent="0" algn="ctr" defTabSz="914400" rtl="0" fontAlgn="auto" hangingPunct="1">
                        <a:lnSpc>
                          <a:spcPct val="100000"/>
                        </a:lnSpc>
                        <a:spcBef>
                          <a:spcPts val="0"/>
                        </a:spcBef>
                        <a:spcAft>
                          <a:spcPts val="0"/>
                        </a:spcAft>
                        <a:buNone/>
                        <a:tabLst/>
                      </a:pPr>
                      <a:r>
                        <a:rPr lang="en-US" sz="900" b="0" kern="1200" dirty="0">
                          <a:solidFill>
                            <a:schemeClr val="tx1"/>
                          </a:solidFill>
                          <a:latin typeface="Century Gothic"/>
                          <a:ea typeface="+mn-ea"/>
                          <a:cs typeface="+mn-cs"/>
                        </a:rPr>
                        <a:t>Macaroni </a:t>
                      </a:r>
                    </a:p>
                    <a:p>
                      <a:pPr marL="0" marR="0" lvl="0" indent="0" algn="ctr" defTabSz="914400" rtl="0" fontAlgn="auto" hangingPunct="1">
                        <a:lnSpc>
                          <a:spcPct val="100000"/>
                        </a:lnSpc>
                        <a:spcBef>
                          <a:spcPts val="0"/>
                        </a:spcBef>
                        <a:spcAft>
                          <a:spcPts val="0"/>
                        </a:spcAft>
                        <a:buNone/>
                        <a:tabLst/>
                      </a:pPr>
                      <a:r>
                        <a:rPr lang="en-US" sz="900" b="0" kern="1200" dirty="0">
                          <a:solidFill>
                            <a:schemeClr val="tx1"/>
                          </a:solidFill>
                          <a:latin typeface="Century Gothic"/>
                          <a:ea typeface="+mn-ea"/>
                          <a:cs typeface="+mn-cs"/>
                        </a:rPr>
                        <a:t>Cheese with  Tomato and Herb Bread (V) </a:t>
                      </a:r>
                      <a:endParaRPr lang="en-GB" sz="900" b="0" kern="1200" dirty="0">
                        <a:solidFill>
                          <a:schemeClr val="tx1"/>
                        </a:solidFill>
                        <a:latin typeface="Century Gothic"/>
                        <a:ea typeface="+mn-ea"/>
                        <a:cs typeface="+mn-cs"/>
                      </a:endParaRPr>
                    </a:p>
                    <a:p>
                      <a:pPr marL="0" marR="0" lvl="0" indent="0" algn="ctr" defTabSz="914400" rtl="0" fontAlgn="auto" hangingPunct="1">
                        <a:lnSpc>
                          <a:spcPct val="100000"/>
                        </a:lnSpc>
                        <a:spcBef>
                          <a:spcPts val="0"/>
                        </a:spcBef>
                        <a:spcAft>
                          <a:spcPts val="0"/>
                        </a:spcAft>
                        <a:buNone/>
                        <a:tabLst/>
                      </a:pPr>
                      <a:endParaRPr lang="en-GB" sz="900" b="0" kern="1200" dirty="0">
                        <a:solidFill>
                          <a:schemeClr val="tx1"/>
                        </a:solidFill>
                        <a:latin typeface="Century Gothic"/>
                        <a:ea typeface="+mn-ea"/>
                        <a:cs typeface="+mn-cs"/>
                      </a:endParaRPr>
                    </a:p>
                    <a:p>
                      <a:pPr marL="0" marR="0" lvl="0" indent="0" algn="ctr" defTabSz="914400" rtl="0" fontAlgn="auto" hangingPunct="1">
                        <a:lnSpc>
                          <a:spcPct val="100000"/>
                        </a:lnSpc>
                        <a:spcBef>
                          <a:spcPts val="0"/>
                        </a:spcBef>
                        <a:spcAft>
                          <a:spcPts val="0"/>
                        </a:spcAft>
                        <a:buNone/>
                        <a:tabLst/>
                      </a:pPr>
                      <a:endParaRPr lang="en-GB" sz="900" b="0" kern="1200" dirty="0">
                        <a:solidFill>
                          <a:schemeClr val="tx1"/>
                        </a:solidFill>
                        <a:latin typeface="Century Gothic"/>
                        <a:ea typeface="+mn-ea"/>
                        <a:cs typeface="+mn-cs"/>
                      </a:endParaRPr>
                    </a:p>
                    <a:p>
                      <a:pPr marL="0" marR="0" lvl="0" indent="0" algn="ctr" defTabSz="914400" rtl="0" fontAlgn="auto" hangingPunct="1">
                        <a:lnSpc>
                          <a:spcPct val="100000"/>
                        </a:lnSpc>
                        <a:spcBef>
                          <a:spcPts val="0"/>
                        </a:spcBef>
                        <a:spcAft>
                          <a:spcPts val="0"/>
                        </a:spcAft>
                        <a:buNone/>
                        <a:tabLst/>
                      </a:pPr>
                      <a:endParaRPr lang="en-GB" sz="900" b="0" kern="1200" dirty="0">
                        <a:solidFill>
                          <a:schemeClr val="tx1"/>
                        </a:solidFill>
                        <a:latin typeface="Century Gothic"/>
                        <a:ea typeface="+mn-ea"/>
                        <a:cs typeface="+mn-cs"/>
                      </a:endParaRPr>
                    </a:p>
                  </a:txBody>
                  <a:tcPr>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marL="0" marR="0" lvl="0" indent="0" algn="ctr" defTabSz="914400" rtl="0" fontAlgn="auto" hangingPunct="1">
                        <a:lnSpc>
                          <a:spcPct val="100000"/>
                        </a:lnSpc>
                        <a:spcBef>
                          <a:spcPts val="0"/>
                        </a:spcBef>
                        <a:spcAft>
                          <a:spcPts val="0"/>
                        </a:spcAft>
                        <a:buNone/>
                        <a:tabLst/>
                      </a:pPr>
                      <a:r>
                        <a:rPr lang="en-US" sz="900" b="0" kern="1200" dirty="0">
                          <a:solidFill>
                            <a:schemeClr val="tx1"/>
                          </a:solidFill>
                          <a:latin typeface="Century Gothic"/>
                          <a:ea typeface="+mn-ea"/>
                          <a:cs typeface="+mn-cs"/>
                        </a:rPr>
                        <a:t> Greek Chicken Pitta with  Herby Rice and</a:t>
                      </a:r>
                      <a:r>
                        <a:rPr lang="en-US" sz="900" b="1" kern="1200" dirty="0">
                          <a:solidFill>
                            <a:schemeClr val="tx1"/>
                          </a:solidFill>
                          <a:latin typeface="Century Gothic"/>
                          <a:ea typeface="+mn-ea"/>
                          <a:cs typeface="+mn-cs"/>
                        </a:rPr>
                        <a:t> </a:t>
                      </a:r>
                      <a:r>
                        <a:rPr lang="en-US" sz="900" b="0" kern="1200" dirty="0">
                          <a:solidFill>
                            <a:schemeClr val="tx1"/>
                          </a:solidFill>
                          <a:latin typeface="Century Gothic"/>
                          <a:ea typeface="+mn-ea"/>
                          <a:cs typeface="+mn-cs"/>
                        </a:rPr>
                        <a:t>Sweetcorn Salsa</a:t>
                      </a:r>
                      <a:endParaRPr lang="en-GB" sz="900" b="0" kern="1200" dirty="0">
                        <a:solidFill>
                          <a:schemeClr val="tx1"/>
                        </a:solidFill>
                        <a:latin typeface="Century Gothic"/>
                        <a:ea typeface="+mn-ea"/>
                        <a:cs typeface="+mn-cs"/>
                      </a:endParaRPr>
                    </a:p>
                  </a:txBody>
                  <a:tcPr>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marL="0" marR="0" lvl="0" indent="0" algn="ctr" defTabSz="914400" rtl="0" fontAlgn="auto" hangingPunct="1">
                        <a:lnSpc>
                          <a:spcPct val="100000"/>
                        </a:lnSpc>
                        <a:spcBef>
                          <a:spcPts val="0"/>
                        </a:spcBef>
                        <a:spcAft>
                          <a:spcPts val="0"/>
                        </a:spcAft>
                        <a:buNone/>
                        <a:tabLst/>
                      </a:pPr>
                      <a:r>
                        <a:rPr lang="en-US" sz="900" b="0" kern="1200" dirty="0">
                          <a:solidFill>
                            <a:schemeClr val="tx1"/>
                          </a:solidFill>
                          <a:latin typeface="Century Gothic"/>
                          <a:ea typeface="+mn-ea"/>
                          <a:cs typeface="+mn-cs"/>
                        </a:rPr>
                        <a:t> Roast Chicken with  Roast Potatoes and </a:t>
                      </a:r>
                      <a:r>
                        <a:rPr lang="en-US" sz="900" b="1" kern="1200" dirty="0">
                          <a:solidFill>
                            <a:schemeClr val="tx1"/>
                          </a:solidFill>
                          <a:latin typeface="Century Gothic"/>
                          <a:ea typeface="+mn-ea"/>
                          <a:cs typeface="+mn-cs"/>
                        </a:rPr>
                        <a:t> </a:t>
                      </a:r>
                      <a:r>
                        <a:rPr lang="en-US" sz="900" b="0" kern="1200" dirty="0">
                          <a:solidFill>
                            <a:schemeClr val="tx1"/>
                          </a:solidFill>
                          <a:latin typeface="Century Gothic"/>
                          <a:ea typeface="+mn-ea"/>
                          <a:cs typeface="+mn-cs"/>
                        </a:rPr>
                        <a:t>Gravy</a:t>
                      </a:r>
                    </a:p>
                    <a:p>
                      <a:pPr marL="0" marR="0" lvl="0" indent="0" algn="ctr" defTabSz="914400" rtl="0" fontAlgn="auto" hangingPunct="1">
                        <a:lnSpc>
                          <a:spcPct val="100000"/>
                        </a:lnSpc>
                        <a:spcBef>
                          <a:spcPts val="0"/>
                        </a:spcBef>
                        <a:spcAft>
                          <a:spcPts val="0"/>
                        </a:spcAft>
                        <a:buNone/>
                        <a:tabLst/>
                      </a:pPr>
                      <a:endParaRPr lang="en-US" sz="900" b="0" kern="1200" dirty="0">
                        <a:solidFill>
                          <a:schemeClr val="tx1"/>
                        </a:solidFill>
                        <a:latin typeface="Century Gothic"/>
                        <a:ea typeface="+mn-ea"/>
                        <a:cs typeface="+mn-cs"/>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ctr" defTabSz="914400" rtl="0" fontAlgn="auto" hangingPunct="1">
                        <a:lnSpc>
                          <a:spcPct val="100000"/>
                        </a:lnSpc>
                        <a:spcBef>
                          <a:spcPts val="0"/>
                        </a:spcBef>
                        <a:spcAft>
                          <a:spcPts val="0"/>
                        </a:spcAft>
                        <a:buNone/>
                        <a:tabLst/>
                      </a:pPr>
                      <a:r>
                        <a:rPr lang="en-US" sz="900" b="1" kern="1200" dirty="0">
                          <a:solidFill>
                            <a:schemeClr val="tx1"/>
                          </a:solidFill>
                          <a:latin typeface="Century Gothic"/>
                          <a:ea typeface="+mn-ea"/>
                          <a:cs typeface="+mn-cs"/>
                        </a:rPr>
                        <a:t> </a:t>
                      </a:r>
                      <a:r>
                        <a:rPr lang="en-US" sz="900" b="0" kern="1200" dirty="0">
                          <a:solidFill>
                            <a:schemeClr val="tx1"/>
                          </a:solidFill>
                          <a:latin typeface="Century Gothic"/>
                          <a:ea typeface="+mn-ea"/>
                          <a:cs typeface="+mn-cs"/>
                        </a:rPr>
                        <a:t>Beef Mexican Chilli with Rice </a:t>
                      </a:r>
                      <a:endParaRPr lang="en-GB" sz="900" b="0" kern="1200" dirty="0">
                        <a:solidFill>
                          <a:schemeClr val="tx1"/>
                        </a:solidFill>
                        <a:latin typeface="Century Gothic"/>
                        <a:ea typeface="+mn-ea"/>
                        <a:cs typeface="+mn-cs"/>
                      </a:endParaRPr>
                    </a:p>
                  </a:txBody>
                  <a:tcPr>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None/>
                        <a:tabLst/>
                      </a:pPr>
                      <a:r>
                        <a:rPr lang="en-US" sz="900" b="0" kern="1200" dirty="0">
                          <a:solidFill>
                            <a:schemeClr val="tx1"/>
                          </a:solidFill>
                          <a:latin typeface="Century Gothic"/>
                          <a:ea typeface="+mn-ea"/>
                          <a:cs typeface="+mn-cs"/>
                        </a:rPr>
                        <a:t> Fishfingers with Chips/  Potato Wedges &amp;  Tomato Sauce</a:t>
                      </a:r>
                    </a:p>
                    <a:p>
                      <a:pPr marL="0" marR="0" lvl="0" indent="0" algn="ctr" defTabSz="914400" rtl="0" eaLnBrk="1" fontAlgn="auto" latinLnBrk="0" hangingPunct="1">
                        <a:lnSpc>
                          <a:spcPct val="100000"/>
                        </a:lnSpc>
                        <a:spcBef>
                          <a:spcPts val="0"/>
                        </a:spcBef>
                        <a:spcAft>
                          <a:spcPts val="0"/>
                        </a:spcAft>
                        <a:buNone/>
                        <a:tabLst/>
                      </a:pPr>
                      <a:endParaRPr lang="en-GB" sz="900" b="0" kern="1200" dirty="0">
                        <a:solidFill>
                          <a:schemeClr val="tx1"/>
                        </a:solidFill>
                        <a:latin typeface="Century Gothic"/>
                        <a:ea typeface="+mn-ea"/>
                        <a:cs typeface="+mn-cs"/>
                      </a:endParaRPr>
                    </a:p>
                  </a:txBody>
                  <a:tcPr>
                    <a:lnL w="12700" cmpd="sng">
                      <a:noFill/>
                    </a:lnL>
                    <a:lnR w="12700" cmpd="sng">
                      <a:noFill/>
                    </a:lnR>
                    <a:lnT w="381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653478533"/>
                  </a:ext>
                </a:extLst>
              </a:tr>
              <a:tr h="483729">
                <a:tc>
                  <a:txBody>
                    <a:bodyPr/>
                    <a:lstStyle/>
                    <a:p>
                      <a:pPr marL="0" marR="0" lvl="0" indent="0" algn="ctr" defTabSz="914400" rtl="0" fontAlgn="auto" hangingPunct="1">
                        <a:lnSpc>
                          <a:spcPct val="100000"/>
                        </a:lnSpc>
                        <a:spcBef>
                          <a:spcPts val="0"/>
                        </a:spcBef>
                        <a:spcAft>
                          <a:spcPts val="0"/>
                        </a:spcAft>
                        <a:buNone/>
                        <a:tabLst/>
                      </a:pPr>
                      <a:endParaRPr lang="en-US" sz="900" b="0" kern="1200" dirty="0">
                        <a:solidFill>
                          <a:schemeClr val="tx1"/>
                        </a:solidFill>
                        <a:latin typeface="Century Gothic"/>
                        <a:ea typeface="+mn-ea"/>
                        <a:cs typeface="+mn-cs"/>
                      </a:endParaRPr>
                    </a:p>
                    <a:p>
                      <a:pPr marL="0" marR="0" lvl="0" indent="0" algn="ctr" defTabSz="914400" rtl="0" fontAlgn="auto" hangingPunct="1">
                        <a:lnSpc>
                          <a:spcPct val="100000"/>
                        </a:lnSpc>
                        <a:spcBef>
                          <a:spcPts val="0"/>
                        </a:spcBef>
                        <a:spcAft>
                          <a:spcPts val="0"/>
                        </a:spcAft>
                        <a:buNone/>
                        <a:tabLst/>
                      </a:pPr>
                      <a:endParaRPr lang="en-US" sz="900" b="0" kern="1200" dirty="0">
                        <a:solidFill>
                          <a:schemeClr val="tx1"/>
                        </a:solidFill>
                        <a:latin typeface="Century Gothic"/>
                        <a:ea typeface="+mn-ea"/>
                        <a:cs typeface="+mn-cs"/>
                      </a:endParaRPr>
                    </a:p>
                    <a:p>
                      <a:pPr marL="0" marR="0" lvl="0" indent="0" algn="ctr" defTabSz="914400" rtl="0" fontAlgn="auto" hangingPunct="1">
                        <a:lnSpc>
                          <a:spcPct val="100000"/>
                        </a:lnSpc>
                        <a:spcBef>
                          <a:spcPts val="0"/>
                        </a:spcBef>
                        <a:spcAft>
                          <a:spcPts val="0"/>
                        </a:spcAft>
                        <a:buNone/>
                        <a:tabLst/>
                      </a:pPr>
                      <a:r>
                        <a:rPr lang="en-US" sz="900" b="0" kern="1200" dirty="0">
                          <a:solidFill>
                            <a:schemeClr val="tx1"/>
                          </a:solidFill>
                          <a:latin typeface="Century Gothic"/>
                          <a:ea typeface="+mn-ea"/>
                          <a:cs typeface="+mn-cs"/>
                        </a:rPr>
                        <a:t> Baked Beans </a:t>
                      </a:r>
                      <a:r>
                        <a:rPr lang="en-GB" sz="900" b="0" kern="1200" dirty="0">
                          <a:solidFill>
                            <a:schemeClr val="tx1"/>
                          </a:solidFill>
                          <a:latin typeface="Century Gothic"/>
                          <a:ea typeface="+mn-ea"/>
                          <a:cs typeface="+mn-cs"/>
                        </a:rPr>
                        <a:t>(VE) </a:t>
                      </a:r>
                      <a:r>
                        <a:rPr lang="en-US" sz="900" b="0" kern="1200" dirty="0">
                          <a:solidFill>
                            <a:schemeClr val="tx1"/>
                          </a:solidFill>
                          <a:latin typeface="Century Gothic"/>
                          <a:ea typeface="+mn-ea"/>
                          <a:cs typeface="+mn-cs"/>
                        </a:rPr>
                        <a:t> </a:t>
                      </a:r>
                    </a:p>
                    <a:p>
                      <a:pPr marL="0" marR="0" lvl="0" indent="0" algn="ctr" defTabSz="914400" rtl="0" fontAlgn="auto" hangingPunct="1">
                        <a:lnSpc>
                          <a:spcPct val="100000"/>
                        </a:lnSpc>
                        <a:spcBef>
                          <a:spcPts val="0"/>
                        </a:spcBef>
                        <a:spcAft>
                          <a:spcPts val="0"/>
                        </a:spcAft>
                        <a:buNone/>
                        <a:tabLst/>
                      </a:pPr>
                      <a:r>
                        <a:rPr lang="en-US" sz="900" b="0" kern="1200" dirty="0">
                          <a:solidFill>
                            <a:schemeClr val="tx1"/>
                          </a:solidFill>
                          <a:latin typeface="Century Gothic"/>
                          <a:ea typeface="+mn-ea"/>
                          <a:cs typeface="+mn-cs"/>
                        </a:rPr>
                        <a:t> Peas </a:t>
                      </a:r>
                      <a:r>
                        <a:rPr lang="en-GB" sz="900" b="0" kern="1200" dirty="0">
                          <a:solidFill>
                            <a:schemeClr val="tx1"/>
                          </a:solidFill>
                          <a:latin typeface="Century Gothic"/>
                          <a:ea typeface="+mn-ea"/>
                          <a:cs typeface="+mn-cs"/>
                        </a:rPr>
                        <a:t>(VE) </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900" b="0" kern="1200" dirty="0">
                          <a:solidFill>
                            <a:schemeClr val="tx1"/>
                          </a:solidFill>
                          <a:latin typeface="Century Gothic"/>
                          <a:ea typeface="+mn-ea"/>
                          <a:cs typeface="+mn-cs"/>
                        </a:rPr>
                        <a:t> </a:t>
                      </a:r>
                    </a:p>
                    <a:p>
                      <a:pPr marL="0" marR="0" lvl="0" indent="0" algn="ctr" defTabSz="914400" rtl="0" eaLnBrk="1" fontAlgn="auto" latinLnBrk="0" hangingPunct="1">
                        <a:lnSpc>
                          <a:spcPct val="100000"/>
                        </a:lnSpc>
                        <a:spcBef>
                          <a:spcPts val="0"/>
                        </a:spcBef>
                        <a:spcAft>
                          <a:spcPts val="0"/>
                        </a:spcAft>
                        <a:buClrTx/>
                        <a:buSzTx/>
                        <a:buFontTx/>
                        <a:buNone/>
                        <a:tabLst/>
                        <a:defRPr/>
                      </a:pPr>
                      <a:endParaRPr lang="en-GB" sz="900" b="0" kern="1200" dirty="0">
                        <a:solidFill>
                          <a:schemeClr val="tx1"/>
                        </a:solidFill>
                        <a:latin typeface="Century Gothic"/>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en-GB" sz="900" b="0" kern="1200" dirty="0">
                          <a:solidFill>
                            <a:schemeClr val="tx1"/>
                          </a:solidFill>
                          <a:latin typeface="Century Gothic"/>
                          <a:ea typeface="+mn-ea"/>
                          <a:cs typeface="+mn-cs"/>
                        </a:rPr>
                        <a:t>Sweetcorn (VE) </a:t>
                      </a:r>
                    </a:p>
                    <a:p>
                      <a:pPr marL="0" marR="0" lvl="0" indent="0" algn="ctr" defTabSz="914400" rtl="0" eaLnBrk="1" fontAlgn="auto" latinLnBrk="0" hangingPunct="1">
                        <a:lnSpc>
                          <a:spcPct val="100000"/>
                        </a:lnSpc>
                        <a:spcBef>
                          <a:spcPts val="0"/>
                        </a:spcBef>
                        <a:spcAft>
                          <a:spcPts val="0"/>
                        </a:spcAft>
                        <a:buClrTx/>
                        <a:buSzTx/>
                        <a:buFontTx/>
                        <a:buNone/>
                        <a:tabLst/>
                        <a:defRPr/>
                      </a:pPr>
                      <a:r>
                        <a:rPr lang="en-GB" sz="900" b="0" kern="1200" dirty="0">
                          <a:solidFill>
                            <a:schemeClr val="tx1"/>
                          </a:solidFill>
                          <a:latin typeface="Century Gothic"/>
                          <a:ea typeface="+mn-ea"/>
                          <a:cs typeface="+mn-cs"/>
                        </a:rPr>
                        <a:t> Broccoli (VE) </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900" b="0" kern="1200" dirty="0">
                        <a:solidFill>
                          <a:schemeClr val="tx1"/>
                        </a:solidFill>
                        <a:latin typeface="Century Gothic"/>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lang="en-US" sz="900" b="0" kern="1200" dirty="0">
                        <a:solidFill>
                          <a:schemeClr val="tx1"/>
                        </a:solidFill>
                        <a:latin typeface="Century Gothic"/>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en-US" sz="900" b="0" kern="1200" dirty="0">
                          <a:solidFill>
                            <a:schemeClr val="tx1"/>
                          </a:solidFill>
                          <a:latin typeface="Century Gothic"/>
                          <a:ea typeface="+mn-ea"/>
                          <a:cs typeface="+mn-cs"/>
                        </a:rPr>
                        <a:t>Green Beans </a:t>
                      </a:r>
                      <a:r>
                        <a:rPr lang="en-GB" sz="900" b="0" kern="1200" dirty="0">
                          <a:solidFill>
                            <a:schemeClr val="tx1"/>
                          </a:solidFill>
                          <a:latin typeface="Century Gothic"/>
                          <a:ea typeface="+mn-ea"/>
                          <a:cs typeface="+mn-cs"/>
                        </a:rPr>
                        <a:t>(VE) </a:t>
                      </a:r>
                      <a:endParaRPr lang="en-US" sz="900" b="0" kern="1200" dirty="0">
                        <a:solidFill>
                          <a:schemeClr val="tx1"/>
                        </a:solidFill>
                        <a:latin typeface="Century Gothic"/>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en-US" sz="900" b="0" kern="1200" dirty="0">
                          <a:solidFill>
                            <a:schemeClr val="tx1"/>
                          </a:solidFill>
                          <a:latin typeface="Century Gothic"/>
                          <a:ea typeface="+mn-ea"/>
                          <a:cs typeface="+mn-cs"/>
                        </a:rPr>
                        <a:t> Cauliflower </a:t>
                      </a:r>
                      <a:r>
                        <a:rPr lang="en-GB" sz="900" b="0" kern="1200" dirty="0">
                          <a:solidFill>
                            <a:schemeClr val="tx1"/>
                          </a:solidFill>
                          <a:latin typeface="Century Gothic"/>
                          <a:ea typeface="+mn-ea"/>
                          <a:cs typeface="+mn-cs"/>
                        </a:rPr>
                        <a:t>(VE) </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None/>
                        <a:tabLst/>
                      </a:pPr>
                      <a:endParaRPr lang="en-GB" sz="900" b="0" kern="1200" dirty="0">
                        <a:solidFill>
                          <a:schemeClr val="tx1"/>
                        </a:solidFill>
                        <a:latin typeface="Century Gothic"/>
                        <a:ea typeface="+mn-ea"/>
                        <a:cs typeface="+mn-cs"/>
                      </a:endParaRPr>
                    </a:p>
                    <a:p>
                      <a:pPr marL="0" marR="0" lvl="0" indent="0" algn="ctr" defTabSz="914400" rtl="0" eaLnBrk="1" fontAlgn="auto" latinLnBrk="0" hangingPunct="1">
                        <a:lnSpc>
                          <a:spcPct val="100000"/>
                        </a:lnSpc>
                        <a:spcBef>
                          <a:spcPts val="0"/>
                        </a:spcBef>
                        <a:spcAft>
                          <a:spcPts val="0"/>
                        </a:spcAft>
                        <a:buNone/>
                        <a:tabLst/>
                      </a:pPr>
                      <a:endParaRPr lang="en-GB" sz="900" b="0" kern="1200" dirty="0">
                        <a:solidFill>
                          <a:schemeClr val="tx1"/>
                        </a:solidFill>
                        <a:latin typeface="Century Gothic"/>
                        <a:ea typeface="+mn-ea"/>
                        <a:cs typeface="+mn-cs"/>
                      </a:endParaRPr>
                    </a:p>
                    <a:p>
                      <a:pPr marL="0" marR="0" lvl="0" indent="0" algn="ctr" defTabSz="914400" rtl="0" eaLnBrk="1" fontAlgn="auto" latinLnBrk="0" hangingPunct="1">
                        <a:lnSpc>
                          <a:spcPct val="100000"/>
                        </a:lnSpc>
                        <a:spcBef>
                          <a:spcPts val="0"/>
                        </a:spcBef>
                        <a:spcAft>
                          <a:spcPts val="0"/>
                        </a:spcAft>
                        <a:buNone/>
                        <a:tabLst/>
                      </a:pPr>
                      <a:r>
                        <a:rPr lang="en-GB" sz="900" b="0" kern="1200" dirty="0">
                          <a:solidFill>
                            <a:schemeClr val="tx1"/>
                          </a:solidFill>
                          <a:latin typeface="Century Gothic"/>
                          <a:ea typeface="+mn-ea"/>
                          <a:cs typeface="+mn-cs"/>
                        </a:rPr>
                        <a:t> Carrots (VE) </a:t>
                      </a:r>
                    </a:p>
                    <a:p>
                      <a:pPr marL="0" marR="0" lvl="0" indent="0" algn="ctr" defTabSz="914400" rtl="0" eaLnBrk="1" fontAlgn="auto" latinLnBrk="0" hangingPunct="1">
                        <a:lnSpc>
                          <a:spcPct val="100000"/>
                        </a:lnSpc>
                        <a:spcBef>
                          <a:spcPts val="0"/>
                        </a:spcBef>
                        <a:spcAft>
                          <a:spcPts val="0"/>
                        </a:spcAft>
                        <a:buNone/>
                        <a:tabLst/>
                      </a:pPr>
                      <a:r>
                        <a:rPr lang="en-GB" sz="900" b="0" kern="1200" dirty="0">
                          <a:solidFill>
                            <a:schemeClr val="tx1"/>
                          </a:solidFill>
                          <a:latin typeface="Century Gothic"/>
                          <a:ea typeface="+mn-ea"/>
                          <a:cs typeface="+mn-cs"/>
                        </a:rPr>
                        <a:t> Peppers (VE) </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None/>
                        <a:tabLst/>
                      </a:pPr>
                      <a:endParaRPr lang="en-GB" sz="900" b="1" kern="1200" dirty="0">
                        <a:solidFill>
                          <a:schemeClr val="tx1"/>
                        </a:solidFill>
                        <a:latin typeface="Century Gothic"/>
                        <a:ea typeface="+mn-ea"/>
                        <a:cs typeface="+mn-cs"/>
                      </a:endParaRPr>
                    </a:p>
                    <a:p>
                      <a:pPr marL="0" marR="0" lvl="0" indent="0" algn="ctr" defTabSz="914400" rtl="0" eaLnBrk="1" fontAlgn="auto" latinLnBrk="0" hangingPunct="1">
                        <a:lnSpc>
                          <a:spcPct val="100000"/>
                        </a:lnSpc>
                        <a:spcBef>
                          <a:spcPts val="0"/>
                        </a:spcBef>
                        <a:spcAft>
                          <a:spcPts val="0"/>
                        </a:spcAft>
                        <a:buNone/>
                        <a:tabLst/>
                      </a:pPr>
                      <a:endParaRPr lang="en-GB" sz="900" b="1" kern="1200" dirty="0">
                        <a:solidFill>
                          <a:schemeClr val="tx1"/>
                        </a:solidFill>
                        <a:latin typeface="Century Gothic"/>
                        <a:ea typeface="+mn-ea"/>
                        <a:cs typeface="+mn-cs"/>
                      </a:endParaRPr>
                    </a:p>
                    <a:p>
                      <a:pPr marL="0" marR="0" lvl="0" indent="0" algn="ctr" defTabSz="914400" rtl="0" eaLnBrk="1" fontAlgn="auto" latinLnBrk="0" hangingPunct="1">
                        <a:lnSpc>
                          <a:spcPct val="100000"/>
                        </a:lnSpc>
                        <a:spcBef>
                          <a:spcPts val="0"/>
                        </a:spcBef>
                        <a:spcAft>
                          <a:spcPts val="0"/>
                        </a:spcAft>
                        <a:buNone/>
                        <a:tabLst/>
                      </a:pPr>
                      <a:r>
                        <a:rPr lang="en-GB" sz="900" b="0" kern="1200" dirty="0">
                          <a:solidFill>
                            <a:schemeClr val="tx1"/>
                          </a:solidFill>
                          <a:latin typeface="Century Gothic"/>
                          <a:ea typeface="+mn-ea"/>
                          <a:cs typeface="+mn-cs"/>
                        </a:rPr>
                        <a:t> Baked Beans (VE)  </a:t>
                      </a:r>
                    </a:p>
                    <a:p>
                      <a:pPr marL="0" marR="0" lvl="0" indent="0" algn="ctr" defTabSz="914400" rtl="0" eaLnBrk="1" fontAlgn="auto" latinLnBrk="0" hangingPunct="1">
                        <a:lnSpc>
                          <a:spcPct val="100000"/>
                        </a:lnSpc>
                        <a:spcBef>
                          <a:spcPts val="0"/>
                        </a:spcBef>
                        <a:spcAft>
                          <a:spcPts val="0"/>
                        </a:spcAft>
                        <a:buNone/>
                        <a:tabLst/>
                      </a:pPr>
                      <a:r>
                        <a:rPr lang="en-GB" sz="900" b="0" kern="1200" dirty="0">
                          <a:solidFill>
                            <a:schemeClr val="tx1"/>
                          </a:solidFill>
                          <a:latin typeface="Century Gothic"/>
                          <a:ea typeface="+mn-ea"/>
                          <a:cs typeface="+mn-cs"/>
                        </a:rPr>
                        <a:t> Peas (VE) </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462785105"/>
                  </a:ext>
                </a:extLst>
              </a:tr>
              <a:tr h="1303640">
                <a:tc>
                  <a:txBody>
                    <a:bodyPr/>
                    <a:lstStyle/>
                    <a:p>
                      <a:pPr marL="0" marR="0" lvl="0" indent="0" algn="ctr" defTabSz="914400" rtl="0" fontAlgn="auto" hangingPunct="1">
                        <a:lnSpc>
                          <a:spcPct val="100000"/>
                        </a:lnSpc>
                        <a:spcBef>
                          <a:spcPts val="0"/>
                        </a:spcBef>
                        <a:spcAft>
                          <a:spcPts val="0"/>
                        </a:spcAft>
                        <a:buNone/>
                        <a:tabLst/>
                      </a:pPr>
                      <a:r>
                        <a:rPr lang="en-GB" sz="900" b="0" kern="1200" dirty="0">
                          <a:solidFill>
                            <a:schemeClr val="tx1"/>
                          </a:solidFill>
                          <a:latin typeface="Century Gothic"/>
                          <a:ea typeface="+mn-ea"/>
                          <a:cs typeface="+mn-cs"/>
                        </a:rPr>
                        <a:t> </a:t>
                      </a:r>
                    </a:p>
                    <a:p>
                      <a:pPr marL="0" marR="0" lvl="0" indent="0" algn="ctr" defTabSz="914400" rtl="0" fontAlgn="auto" hangingPunct="1">
                        <a:lnSpc>
                          <a:spcPct val="100000"/>
                        </a:lnSpc>
                        <a:spcBef>
                          <a:spcPts val="0"/>
                        </a:spcBef>
                        <a:spcAft>
                          <a:spcPts val="0"/>
                        </a:spcAft>
                        <a:buNone/>
                        <a:tabLst/>
                      </a:pPr>
                      <a:endParaRPr lang="en-GB" sz="900" b="0" kern="1200" dirty="0">
                        <a:solidFill>
                          <a:schemeClr val="tx1"/>
                        </a:solidFill>
                        <a:latin typeface="Century Gothic"/>
                        <a:ea typeface="+mn-ea"/>
                        <a:cs typeface="+mn-cs"/>
                      </a:endParaRPr>
                    </a:p>
                    <a:p>
                      <a:pPr marL="0" marR="0" lvl="0" indent="0" algn="ctr" defTabSz="914400" rtl="0" fontAlgn="auto" hangingPunct="1">
                        <a:lnSpc>
                          <a:spcPct val="100000"/>
                        </a:lnSpc>
                        <a:spcBef>
                          <a:spcPts val="0"/>
                        </a:spcBef>
                        <a:spcAft>
                          <a:spcPts val="0"/>
                        </a:spcAft>
                        <a:buNone/>
                        <a:tabLst/>
                      </a:pPr>
                      <a:r>
                        <a:rPr lang="en-GB" sz="900" b="0" kern="1200" dirty="0">
                          <a:solidFill>
                            <a:schemeClr val="tx1"/>
                          </a:solidFill>
                          <a:latin typeface="Century Gothic"/>
                          <a:ea typeface="+mn-ea"/>
                          <a:cs typeface="+mn-cs"/>
                        </a:rPr>
                        <a:t>Sweet Potato Salad (VE) </a:t>
                      </a:r>
                    </a:p>
                    <a:p>
                      <a:pPr marL="0" marR="0" lvl="0" indent="0" algn="ctr" defTabSz="914400" rtl="0" fontAlgn="auto" hangingPunct="1">
                        <a:lnSpc>
                          <a:spcPct val="100000"/>
                        </a:lnSpc>
                        <a:spcBef>
                          <a:spcPts val="0"/>
                        </a:spcBef>
                        <a:spcAft>
                          <a:spcPts val="0"/>
                        </a:spcAft>
                        <a:buNone/>
                        <a:tabLst/>
                      </a:pPr>
                      <a:r>
                        <a:rPr lang="en-GB" sz="900" b="0" kern="1200" dirty="0">
                          <a:solidFill>
                            <a:schemeClr val="tx1"/>
                          </a:solidFill>
                          <a:latin typeface="Century Gothic"/>
                          <a:ea typeface="+mn-ea"/>
                          <a:cs typeface="+mn-cs"/>
                        </a:rPr>
                        <a:t>Carrot Sticks (VE)  </a:t>
                      </a:r>
                    </a:p>
                    <a:p>
                      <a:pPr marL="0" marR="0" lvl="0" indent="0" algn="ctr" defTabSz="914400" rtl="0" fontAlgn="auto" hangingPunct="1">
                        <a:lnSpc>
                          <a:spcPct val="100000"/>
                        </a:lnSpc>
                        <a:spcBef>
                          <a:spcPts val="0"/>
                        </a:spcBef>
                        <a:spcAft>
                          <a:spcPts val="0"/>
                        </a:spcAft>
                        <a:buNone/>
                        <a:tabLst/>
                      </a:pPr>
                      <a:r>
                        <a:rPr lang="en-GB" sz="900" b="0" kern="1200" dirty="0">
                          <a:solidFill>
                            <a:schemeClr val="tx1"/>
                          </a:solidFill>
                          <a:latin typeface="Century Gothic"/>
                          <a:ea typeface="+mn-ea"/>
                          <a:cs typeface="+mn-cs"/>
                        </a:rPr>
                        <a:t> Diced Pepper (VE)  Sweetcorn Salsa (VE)   </a:t>
                      </a:r>
                    </a:p>
                    <a:p>
                      <a:pPr marL="0" marR="0" lvl="0" indent="0" algn="ctr" defTabSz="914400" rtl="0" eaLnBrk="1" fontAlgn="auto" latinLnBrk="0" hangingPunct="1">
                        <a:lnSpc>
                          <a:spcPct val="100000"/>
                        </a:lnSpc>
                        <a:spcBef>
                          <a:spcPts val="0"/>
                        </a:spcBef>
                        <a:spcAft>
                          <a:spcPts val="0"/>
                        </a:spcAft>
                        <a:buClrTx/>
                        <a:buSzTx/>
                        <a:buFontTx/>
                        <a:buNone/>
                        <a:tabLst/>
                        <a:defRPr/>
                      </a:pPr>
                      <a:r>
                        <a:rPr lang="en-GB" sz="900" b="0" kern="1200" dirty="0">
                          <a:solidFill>
                            <a:schemeClr val="tx1"/>
                          </a:solidFill>
                          <a:latin typeface="Century Gothic"/>
                          <a:ea typeface="+mn-ea"/>
                          <a:cs typeface="+mn-cs"/>
                        </a:rPr>
                        <a:t>Tomatoes (VE) </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GB" sz="900" b="0" kern="1200" dirty="0">
                        <a:solidFill>
                          <a:schemeClr val="tx1"/>
                        </a:solidFill>
                        <a:latin typeface="Century Gothic"/>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en-GB" sz="900" b="0" kern="1200" dirty="0">
                          <a:solidFill>
                            <a:schemeClr val="tx1"/>
                          </a:solidFill>
                          <a:latin typeface="Century Gothic"/>
                          <a:ea typeface="+mn-ea"/>
                          <a:cs typeface="+mn-cs"/>
                        </a:rPr>
                        <a:t>Mixed Bean Salad (VE) </a:t>
                      </a:r>
                    </a:p>
                    <a:p>
                      <a:pPr marL="0" marR="0" lvl="0" indent="0" algn="ctr" defTabSz="914400" rtl="0" eaLnBrk="1" fontAlgn="auto" latinLnBrk="0" hangingPunct="1">
                        <a:lnSpc>
                          <a:spcPct val="100000"/>
                        </a:lnSpc>
                        <a:spcBef>
                          <a:spcPts val="0"/>
                        </a:spcBef>
                        <a:spcAft>
                          <a:spcPts val="0"/>
                        </a:spcAft>
                        <a:buClrTx/>
                        <a:buSzTx/>
                        <a:buFontTx/>
                        <a:buNone/>
                        <a:tabLst/>
                        <a:defRPr/>
                      </a:pPr>
                      <a:r>
                        <a:rPr lang="en-GB" sz="900" b="0" kern="1200" dirty="0">
                          <a:solidFill>
                            <a:schemeClr val="tx1"/>
                          </a:solidFill>
                          <a:latin typeface="Century Gothic"/>
                          <a:ea typeface="+mn-ea"/>
                          <a:cs typeface="+mn-cs"/>
                        </a:rPr>
                        <a:t> Beetroot (VE) </a:t>
                      </a:r>
                    </a:p>
                    <a:p>
                      <a:pPr marL="0" marR="0" lvl="0" indent="0" algn="ctr" defTabSz="914400" rtl="0" eaLnBrk="1" fontAlgn="auto" latinLnBrk="0" hangingPunct="1">
                        <a:lnSpc>
                          <a:spcPct val="100000"/>
                        </a:lnSpc>
                        <a:spcBef>
                          <a:spcPts val="0"/>
                        </a:spcBef>
                        <a:spcAft>
                          <a:spcPts val="0"/>
                        </a:spcAft>
                        <a:buClrTx/>
                        <a:buSzTx/>
                        <a:buFontTx/>
                        <a:buNone/>
                        <a:tabLst/>
                        <a:defRPr/>
                      </a:pPr>
                      <a:r>
                        <a:rPr lang="en-GB" sz="900" b="0" kern="1200" dirty="0">
                          <a:solidFill>
                            <a:schemeClr val="tx1"/>
                          </a:solidFill>
                          <a:latin typeface="Century Gothic"/>
                          <a:ea typeface="+mn-ea"/>
                          <a:cs typeface="+mn-cs"/>
                        </a:rPr>
                        <a:t>Iceberg Lettuce (VE)  </a:t>
                      </a:r>
                    </a:p>
                    <a:p>
                      <a:pPr marL="0" marR="0" lvl="0" indent="0" algn="ctr" defTabSz="914400" rtl="0" eaLnBrk="1" fontAlgn="auto" latinLnBrk="0" hangingPunct="1">
                        <a:lnSpc>
                          <a:spcPct val="100000"/>
                        </a:lnSpc>
                        <a:spcBef>
                          <a:spcPts val="0"/>
                        </a:spcBef>
                        <a:spcAft>
                          <a:spcPts val="0"/>
                        </a:spcAft>
                        <a:buClrTx/>
                        <a:buSzTx/>
                        <a:buFontTx/>
                        <a:buNone/>
                        <a:tabLst/>
                        <a:defRPr/>
                      </a:pPr>
                      <a:r>
                        <a:rPr lang="en-GB" sz="900" b="0" kern="1200" dirty="0">
                          <a:solidFill>
                            <a:schemeClr val="tx1"/>
                          </a:solidFill>
                          <a:latin typeface="Century Gothic"/>
                          <a:ea typeface="+mn-ea"/>
                          <a:cs typeface="+mn-cs"/>
                        </a:rPr>
                        <a:t> Tomatoes (VE) </a:t>
                      </a:r>
                    </a:p>
                    <a:p>
                      <a:pPr marL="0" marR="0" lvl="0" indent="0" algn="ctr" defTabSz="914400" rtl="0" eaLnBrk="1" fontAlgn="auto" latinLnBrk="0" hangingPunct="1">
                        <a:lnSpc>
                          <a:spcPct val="100000"/>
                        </a:lnSpc>
                        <a:spcBef>
                          <a:spcPts val="0"/>
                        </a:spcBef>
                        <a:spcAft>
                          <a:spcPts val="0"/>
                        </a:spcAft>
                        <a:buClrTx/>
                        <a:buSzTx/>
                        <a:buFontTx/>
                        <a:buNone/>
                        <a:tabLst/>
                        <a:defRPr/>
                      </a:pPr>
                      <a:r>
                        <a:rPr lang="en-GB" sz="900" b="0" kern="1200" dirty="0">
                          <a:solidFill>
                            <a:schemeClr val="tx1"/>
                          </a:solidFill>
                          <a:latin typeface="Century Gothic"/>
                          <a:ea typeface="+mn-ea"/>
                          <a:cs typeface="+mn-cs"/>
                        </a:rPr>
                        <a:t> Couscous Salad (VE) </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ctr" defTabSz="914400" rtl="0" fontAlgn="auto" hangingPunct="1">
                        <a:lnSpc>
                          <a:spcPct val="100000"/>
                        </a:lnSpc>
                        <a:spcBef>
                          <a:spcPts val="0"/>
                        </a:spcBef>
                        <a:spcAft>
                          <a:spcPts val="0"/>
                        </a:spcAft>
                        <a:buNone/>
                        <a:tabLst/>
                      </a:pPr>
                      <a:r>
                        <a:rPr lang="en-GB" sz="900" b="0" kern="1200" dirty="0">
                          <a:solidFill>
                            <a:schemeClr val="tx1"/>
                          </a:solidFill>
                          <a:latin typeface="Century Gothic"/>
                          <a:ea typeface="+mn-ea"/>
                          <a:cs typeface="+mn-cs"/>
                        </a:rPr>
                        <a:t> </a:t>
                      </a:r>
                    </a:p>
                    <a:p>
                      <a:pPr marL="0" marR="0" lvl="0" indent="0" algn="ctr" defTabSz="914400" rtl="0" fontAlgn="auto" hangingPunct="1">
                        <a:lnSpc>
                          <a:spcPct val="100000"/>
                        </a:lnSpc>
                        <a:spcBef>
                          <a:spcPts val="0"/>
                        </a:spcBef>
                        <a:spcAft>
                          <a:spcPts val="0"/>
                        </a:spcAft>
                        <a:buNone/>
                        <a:tabLst/>
                      </a:pPr>
                      <a:r>
                        <a:rPr lang="en-GB" sz="900" b="0" kern="1200" dirty="0">
                          <a:solidFill>
                            <a:schemeClr val="tx1"/>
                          </a:solidFill>
                          <a:latin typeface="Century Gothic"/>
                          <a:ea typeface="+mn-ea"/>
                          <a:cs typeface="+mn-cs"/>
                        </a:rPr>
                        <a:t>Apple and Raisin Salad (V)  Cucumber Slices (VE) </a:t>
                      </a:r>
                    </a:p>
                    <a:p>
                      <a:pPr marL="0" marR="0" lvl="0" indent="0" algn="ctr" defTabSz="914400" rtl="0" fontAlgn="auto" hangingPunct="1">
                        <a:lnSpc>
                          <a:spcPct val="100000"/>
                        </a:lnSpc>
                        <a:spcBef>
                          <a:spcPts val="0"/>
                        </a:spcBef>
                        <a:spcAft>
                          <a:spcPts val="0"/>
                        </a:spcAft>
                        <a:buNone/>
                        <a:tabLst/>
                      </a:pPr>
                      <a:r>
                        <a:rPr lang="en-GB" sz="900" b="0" kern="1200" dirty="0">
                          <a:solidFill>
                            <a:schemeClr val="tx1"/>
                          </a:solidFill>
                          <a:latin typeface="Century Gothic"/>
                          <a:ea typeface="+mn-ea"/>
                          <a:cs typeface="+mn-cs"/>
                        </a:rPr>
                        <a:t> Grated Carrot (VE)  </a:t>
                      </a:r>
                    </a:p>
                    <a:p>
                      <a:pPr marL="0" marR="0" lvl="0" indent="0" algn="ctr" defTabSz="914400" rtl="0" fontAlgn="auto" hangingPunct="1">
                        <a:lnSpc>
                          <a:spcPct val="100000"/>
                        </a:lnSpc>
                        <a:spcBef>
                          <a:spcPts val="0"/>
                        </a:spcBef>
                        <a:spcAft>
                          <a:spcPts val="0"/>
                        </a:spcAft>
                        <a:buNone/>
                        <a:tabLst/>
                      </a:pPr>
                      <a:r>
                        <a:rPr lang="en-GB" sz="900" b="0" kern="1200" dirty="0">
                          <a:solidFill>
                            <a:schemeClr val="tx1"/>
                          </a:solidFill>
                          <a:latin typeface="Century Gothic"/>
                          <a:ea typeface="+mn-ea"/>
                          <a:cs typeface="+mn-cs"/>
                        </a:rPr>
                        <a:t> Mixed Lettuce (VE)  </a:t>
                      </a:r>
                    </a:p>
                    <a:p>
                      <a:pPr marL="0" marR="0" lvl="0" indent="0" algn="ctr" defTabSz="914400" rtl="0" fontAlgn="auto" hangingPunct="1">
                        <a:lnSpc>
                          <a:spcPct val="100000"/>
                        </a:lnSpc>
                        <a:spcBef>
                          <a:spcPts val="0"/>
                        </a:spcBef>
                        <a:spcAft>
                          <a:spcPts val="0"/>
                        </a:spcAft>
                        <a:buNone/>
                        <a:tabLst/>
                      </a:pPr>
                      <a:r>
                        <a:rPr lang="en-GB" sz="900" b="0" kern="1200" dirty="0">
                          <a:solidFill>
                            <a:schemeClr val="tx1"/>
                          </a:solidFill>
                          <a:latin typeface="Century Gothic"/>
                          <a:ea typeface="+mn-ea"/>
                          <a:cs typeface="+mn-cs"/>
                        </a:rPr>
                        <a:t> Pepper Sticks (VE)  </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None/>
                        <a:tabLst/>
                      </a:pPr>
                      <a:r>
                        <a:rPr lang="en-GB" sz="900" b="0" kern="1200" dirty="0">
                          <a:solidFill>
                            <a:schemeClr val="tx1"/>
                          </a:solidFill>
                          <a:latin typeface="Century Gothic"/>
                          <a:ea typeface="+mn-ea"/>
                          <a:cs typeface="+mn-cs"/>
                        </a:rPr>
                        <a:t> </a:t>
                      </a:r>
                    </a:p>
                    <a:p>
                      <a:pPr marL="0" marR="0" lvl="0" indent="0" algn="ctr" defTabSz="914400" rtl="0" eaLnBrk="1" fontAlgn="auto" latinLnBrk="0" hangingPunct="1">
                        <a:lnSpc>
                          <a:spcPct val="100000"/>
                        </a:lnSpc>
                        <a:spcBef>
                          <a:spcPts val="0"/>
                        </a:spcBef>
                        <a:spcAft>
                          <a:spcPts val="0"/>
                        </a:spcAft>
                        <a:buNone/>
                        <a:tabLst/>
                      </a:pPr>
                      <a:r>
                        <a:rPr lang="en-GB" sz="900" b="0" kern="1200" dirty="0">
                          <a:solidFill>
                            <a:schemeClr val="tx1"/>
                          </a:solidFill>
                          <a:latin typeface="Century Gothic"/>
                          <a:ea typeface="+mn-ea"/>
                          <a:cs typeface="+mn-cs"/>
                        </a:rPr>
                        <a:t>Tomatoes (VE)  </a:t>
                      </a:r>
                    </a:p>
                    <a:p>
                      <a:pPr marL="0" marR="0" lvl="0" indent="0" algn="ctr" defTabSz="914400" rtl="0" eaLnBrk="1" fontAlgn="auto" latinLnBrk="0" hangingPunct="1">
                        <a:lnSpc>
                          <a:spcPct val="100000"/>
                        </a:lnSpc>
                        <a:spcBef>
                          <a:spcPts val="0"/>
                        </a:spcBef>
                        <a:spcAft>
                          <a:spcPts val="0"/>
                        </a:spcAft>
                        <a:buNone/>
                        <a:tabLst/>
                      </a:pPr>
                      <a:r>
                        <a:rPr lang="en-GB" sz="900" b="0" kern="1200" dirty="0">
                          <a:solidFill>
                            <a:schemeClr val="tx1"/>
                          </a:solidFill>
                          <a:latin typeface="Century Gothic"/>
                          <a:ea typeface="+mn-ea"/>
                          <a:cs typeface="+mn-cs"/>
                        </a:rPr>
                        <a:t> Beetroot (VE) </a:t>
                      </a:r>
                    </a:p>
                    <a:p>
                      <a:pPr marL="0" marR="0" lvl="0" indent="0" algn="ctr" defTabSz="914400" rtl="0" eaLnBrk="1" fontAlgn="auto" latinLnBrk="0" hangingPunct="1">
                        <a:lnSpc>
                          <a:spcPct val="100000"/>
                        </a:lnSpc>
                        <a:spcBef>
                          <a:spcPts val="0"/>
                        </a:spcBef>
                        <a:spcAft>
                          <a:spcPts val="0"/>
                        </a:spcAft>
                        <a:buNone/>
                        <a:tabLst/>
                      </a:pPr>
                      <a:r>
                        <a:rPr lang="en-GB" sz="900" b="0" kern="1200" dirty="0">
                          <a:solidFill>
                            <a:schemeClr val="tx1"/>
                          </a:solidFill>
                          <a:latin typeface="Century Gothic"/>
                          <a:ea typeface="+mn-ea"/>
                          <a:cs typeface="+mn-cs"/>
                        </a:rPr>
                        <a:t> Butternut Squash (VE)  </a:t>
                      </a:r>
                    </a:p>
                    <a:p>
                      <a:pPr marL="0" marR="0" lvl="0" indent="0" algn="ctr" defTabSz="914400" rtl="0" eaLnBrk="1" fontAlgn="auto" latinLnBrk="0" hangingPunct="1">
                        <a:lnSpc>
                          <a:spcPct val="100000"/>
                        </a:lnSpc>
                        <a:spcBef>
                          <a:spcPts val="0"/>
                        </a:spcBef>
                        <a:spcAft>
                          <a:spcPts val="0"/>
                        </a:spcAft>
                        <a:buNone/>
                        <a:tabLst/>
                      </a:pPr>
                      <a:r>
                        <a:rPr lang="en-GB" sz="900" b="0" kern="1200" dirty="0">
                          <a:solidFill>
                            <a:schemeClr val="tx1"/>
                          </a:solidFill>
                          <a:latin typeface="Century Gothic"/>
                          <a:ea typeface="+mn-ea"/>
                          <a:cs typeface="+mn-cs"/>
                        </a:rPr>
                        <a:t> Mixed Lettuce (VE) </a:t>
                      </a:r>
                    </a:p>
                    <a:p>
                      <a:pPr marL="0" marR="0" lvl="0" indent="0" algn="ctr" defTabSz="914400" rtl="0" eaLnBrk="1" fontAlgn="auto" latinLnBrk="0" hangingPunct="1">
                        <a:lnSpc>
                          <a:spcPct val="100000"/>
                        </a:lnSpc>
                        <a:spcBef>
                          <a:spcPts val="0"/>
                        </a:spcBef>
                        <a:spcAft>
                          <a:spcPts val="0"/>
                        </a:spcAft>
                        <a:buNone/>
                        <a:tabLst/>
                      </a:pPr>
                      <a:r>
                        <a:rPr lang="en-GB" sz="900" b="0" kern="1200" dirty="0">
                          <a:solidFill>
                            <a:schemeClr val="tx1"/>
                          </a:solidFill>
                          <a:latin typeface="Century Gothic"/>
                          <a:ea typeface="+mn-ea"/>
                          <a:cs typeface="+mn-cs"/>
                        </a:rPr>
                        <a:t> Cucumber Sticks (VE)  </a:t>
                      </a:r>
                    </a:p>
                    <a:p>
                      <a:pPr marL="0" marR="0" lvl="0" indent="0" algn="ctr" defTabSz="914400" rtl="0" eaLnBrk="1" fontAlgn="auto" latinLnBrk="0" hangingPunct="1">
                        <a:lnSpc>
                          <a:spcPct val="100000"/>
                        </a:lnSpc>
                        <a:spcBef>
                          <a:spcPts val="0"/>
                        </a:spcBef>
                        <a:spcAft>
                          <a:spcPts val="0"/>
                        </a:spcAft>
                        <a:buNone/>
                        <a:tabLst/>
                      </a:pPr>
                      <a:endParaRPr lang="en-GB" sz="900" b="0" kern="1200" dirty="0">
                        <a:solidFill>
                          <a:schemeClr val="tx1"/>
                        </a:solidFill>
                        <a:latin typeface="Century Gothic"/>
                        <a:ea typeface="+mn-ea"/>
                        <a:cs typeface="+mn-cs"/>
                      </a:endParaRPr>
                    </a:p>
                    <a:p>
                      <a:pPr marL="0" marR="0" lvl="0" indent="0" algn="ctr" defTabSz="914400" rtl="0" eaLnBrk="1" fontAlgn="auto" latinLnBrk="0" hangingPunct="1">
                        <a:lnSpc>
                          <a:spcPct val="100000"/>
                        </a:lnSpc>
                        <a:spcBef>
                          <a:spcPts val="0"/>
                        </a:spcBef>
                        <a:spcAft>
                          <a:spcPts val="0"/>
                        </a:spcAft>
                        <a:buNone/>
                        <a:tabLst/>
                      </a:pPr>
                      <a:endParaRPr lang="en-GB" sz="900" b="0" kern="1200" dirty="0">
                        <a:solidFill>
                          <a:schemeClr val="tx1"/>
                        </a:solidFill>
                        <a:latin typeface="Century Gothic"/>
                        <a:ea typeface="+mn-ea"/>
                        <a:cs typeface="+mn-cs"/>
                      </a:endParaRPr>
                    </a:p>
                    <a:p>
                      <a:pPr marL="0" marR="0" lvl="0" indent="0" algn="ctr" defTabSz="914400" rtl="0" eaLnBrk="1" fontAlgn="auto" latinLnBrk="0" hangingPunct="1">
                        <a:lnSpc>
                          <a:spcPct val="100000"/>
                        </a:lnSpc>
                        <a:spcBef>
                          <a:spcPts val="0"/>
                        </a:spcBef>
                        <a:spcAft>
                          <a:spcPts val="0"/>
                        </a:spcAft>
                        <a:buNone/>
                        <a:tabLst/>
                      </a:pPr>
                      <a:endParaRPr lang="en-GB" sz="900" b="0" kern="1200" dirty="0">
                        <a:solidFill>
                          <a:schemeClr val="tx1"/>
                        </a:solidFill>
                        <a:latin typeface="Century Gothic"/>
                        <a:ea typeface="+mn-ea"/>
                        <a:cs typeface="+mn-cs"/>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None/>
                        <a:tabLst/>
                      </a:pPr>
                      <a:endParaRPr lang="en-GB" sz="900" b="1" kern="1200" dirty="0">
                        <a:solidFill>
                          <a:schemeClr val="tx1"/>
                        </a:solidFill>
                        <a:latin typeface="Century Gothic"/>
                        <a:ea typeface="+mn-ea"/>
                        <a:cs typeface="+mn-cs"/>
                      </a:endParaRPr>
                    </a:p>
                    <a:p>
                      <a:pPr marL="0" marR="0" lvl="0" indent="0" algn="ctr" defTabSz="914400" rtl="0" eaLnBrk="1" fontAlgn="auto" latinLnBrk="0" hangingPunct="1">
                        <a:lnSpc>
                          <a:spcPct val="100000"/>
                        </a:lnSpc>
                        <a:spcBef>
                          <a:spcPts val="0"/>
                        </a:spcBef>
                        <a:spcAft>
                          <a:spcPts val="0"/>
                        </a:spcAft>
                        <a:buNone/>
                        <a:tabLst/>
                      </a:pPr>
                      <a:r>
                        <a:rPr lang="en-GB" sz="900" b="0" kern="1200" dirty="0">
                          <a:solidFill>
                            <a:schemeClr val="tx1"/>
                          </a:solidFill>
                          <a:latin typeface="Century Gothic"/>
                          <a:ea typeface="+mn-ea"/>
                          <a:cs typeface="+mn-cs"/>
                        </a:rPr>
                        <a:t> Rainbow Slaw (VE)  </a:t>
                      </a:r>
                    </a:p>
                    <a:p>
                      <a:pPr marL="0" marR="0" lvl="0" indent="0" algn="ctr" defTabSz="914400" rtl="0" eaLnBrk="1" fontAlgn="auto" latinLnBrk="0" hangingPunct="1">
                        <a:lnSpc>
                          <a:spcPct val="100000"/>
                        </a:lnSpc>
                        <a:spcBef>
                          <a:spcPts val="0"/>
                        </a:spcBef>
                        <a:spcAft>
                          <a:spcPts val="0"/>
                        </a:spcAft>
                        <a:buNone/>
                        <a:tabLst/>
                      </a:pPr>
                      <a:r>
                        <a:rPr lang="en-GB" sz="900" b="0" kern="1200" dirty="0">
                          <a:solidFill>
                            <a:schemeClr val="tx1"/>
                          </a:solidFill>
                          <a:latin typeface="Century Gothic"/>
                          <a:ea typeface="+mn-ea"/>
                          <a:cs typeface="+mn-cs"/>
                        </a:rPr>
                        <a:t> Grated Carrot (VE) </a:t>
                      </a:r>
                    </a:p>
                    <a:p>
                      <a:pPr marL="0" marR="0" lvl="0" indent="0" algn="ctr" defTabSz="914400" rtl="0" eaLnBrk="1" fontAlgn="auto" latinLnBrk="0" hangingPunct="1">
                        <a:lnSpc>
                          <a:spcPct val="100000"/>
                        </a:lnSpc>
                        <a:spcBef>
                          <a:spcPts val="0"/>
                        </a:spcBef>
                        <a:spcAft>
                          <a:spcPts val="0"/>
                        </a:spcAft>
                        <a:buNone/>
                        <a:tabLst/>
                      </a:pPr>
                      <a:r>
                        <a:rPr lang="en-GB" sz="900" b="0" kern="1200" dirty="0">
                          <a:solidFill>
                            <a:schemeClr val="tx1"/>
                          </a:solidFill>
                          <a:latin typeface="Century Gothic"/>
                          <a:ea typeface="+mn-ea"/>
                          <a:cs typeface="+mn-cs"/>
                        </a:rPr>
                        <a:t>Green Bean Salad (VE)  </a:t>
                      </a:r>
                    </a:p>
                    <a:p>
                      <a:pPr marL="0" marR="0" lvl="0" indent="0" algn="ctr" defTabSz="914400" rtl="0" eaLnBrk="1" fontAlgn="auto" latinLnBrk="0" hangingPunct="1">
                        <a:lnSpc>
                          <a:spcPct val="100000"/>
                        </a:lnSpc>
                        <a:spcBef>
                          <a:spcPts val="0"/>
                        </a:spcBef>
                        <a:spcAft>
                          <a:spcPts val="0"/>
                        </a:spcAft>
                        <a:buNone/>
                        <a:tabLst/>
                      </a:pPr>
                      <a:r>
                        <a:rPr lang="en-GB" sz="900" b="0" kern="1200" dirty="0">
                          <a:solidFill>
                            <a:schemeClr val="tx1"/>
                          </a:solidFill>
                          <a:latin typeface="Century Gothic"/>
                          <a:ea typeface="+mn-ea"/>
                          <a:cs typeface="+mn-cs"/>
                        </a:rPr>
                        <a:t> Vegetable Pasta Salad (VE) </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312196175"/>
                  </a:ext>
                </a:extLst>
              </a:tr>
              <a:tr h="1224682">
                <a:tc>
                  <a:txBody>
                    <a:bodyPr/>
                    <a:lstStyle/>
                    <a:p>
                      <a:pPr marL="0" marR="0" lvl="0" indent="0" algn="ctr" defTabSz="914400" rtl="0" fontAlgn="auto" hangingPunct="1">
                        <a:lnSpc>
                          <a:spcPct val="100000"/>
                        </a:lnSpc>
                        <a:spcBef>
                          <a:spcPts val="0"/>
                        </a:spcBef>
                        <a:spcAft>
                          <a:spcPts val="0"/>
                        </a:spcAft>
                        <a:buNone/>
                        <a:tabLst/>
                      </a:pPr>
                      <a:r>
                        <a:rPr lang="en-US" sz="900" b="0" kern="1200" dirty="0">
                          <a:solidFill>
                            <a:schemeClr val="tx1"/>
                          </a:solidFill>
                          <a:latin typeface="Century Gothic"/>
                          <a:ea typeface="+mn-ea"/>
                          <a:cs typeface="+mn-cs"/>
                        </a:rPr>
                        <a:t> Yoghurt  With  Tinned fruit (V)</a:t>
                      </a:r>
                    </a:p>
                    <a:p>
                      <a:pPr marL="0" marR="0" lvl="0" indent="0" algn="ctr" defTabSz="914400" rtl="0" fontAlgn="auto" hangingPunct="1">
                        <a:lnSpc>
                          <a:spcPct val="100000"/>
                        </a:lnSpc>
                        <a:spcBef>
                          <a:spcPts val="0"/>
                        </a:spcBef>
                        <a:spcAft>
                          <a:spcPts val="0"/>
                        </a:spcAft>
                        <a:buNone/>
                        <a:tabLst/>
                      </a:pPr>
                      <a:endParaRPr lang="en-US" sz="900" b="0" kern="1200" dirty="0">
                        <a:solidFill>
                          <a:schemeClr val="tx1"/>
                        </a:solidFill>
                        <a:latin typeface="Century Gothic"/>
                        <a:ea typeface="+mn-ea"/>
                        <a:cs typeface="+mn-cs"/>
                      </a:endParaRPr>
                    </a:p>
                    <a:p>
                      <a:pPr marL="0" marR="0" lvl="0" indent="0" algn="ctr" defTabSz="914400" rtl="0" fontAlgn="auto" hangingPunct="1">
                        <a:lnSpc>
                          <a:spcPct val="100000"/>
                        </a:lnSpc>
                        <a:spcBef>
                          <a:spcPts val="0"/>
                        </a:spcBef>
                        <a:spcAft>
                          <a:spcPts val="0"/>
                        </a:spcAft>
                        <a:buNone/>
                        <a:tabLst/>
                      </a:pPr>
                      <a:endParaRPr lang="en-GB" sz="900" b="0" kern="1200" dirty="0">
                        <a:solidFill>
                          <a:schemeClr val="tx1"/>
                        </a:solidFill>
                        <a:latin typeface="Century Gothic"/>
                        <a:ea typeface="+mn-ea"/>
                        <a:cs typeface="+mn-cs"/>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None/>
                        <a:tabLst/>
                      </a:pPr>
                      <a:r>
                        <a:rPr lang="en-US" sz="900" b="0" kern="1200" dirty="0">
                          <a:solidFill>
                            <a:schemeClr val="tx1"/>
                          </a:solidFill>
                          <a:latin typeface="Century Gothic"/>
                          <a:ea typeface="+mn-ea"/>
                          <a:cs typeface="+mn-cs"/>
                        </a:rPr>
                        <a:t> Pear Crumble and Custard (V)</a:t>
                      </a:r>
                    </a:p>
                    <a:p>
                      <a:pPr marL="0" marR="0" lvl="0" indent="0" algn="ctr" defTabSz="914400" rtl="0" eaLnBrk="1" fontAlgn="auto" latinLnBrk="0" hangingPunct="1">
                        <a:lnSpc>
                          <a:spcPct val="100000"/>
                        </a:lnSpc>
                        <a:spcBef>
                          <a:spcPts val="0"/>
                        </a:spcBef>
                        <a:spcAft>
                          <a:spcPts val="0"/>
                        </a:spcAft>
                        <a:buNone/>
                        <a:tabLst/>
                      </a:pPr>
                      <a:endParaRPr lang="en-GB" sz="900" b="0" kern="1200" dirty="0">
                        <a:solidFill>
                          <a:schemeClr val="tx1"/>
                        </a:solidFill>
                        <a:latin typeface="Century Gothic"/>
                        <a:ea typeface="+mn-ea"/>
                        <a:cs typeface="+mn-cs"/>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None/>
                        <a:tabLst/>
                      </a:pPr>
                      <a:r>
                        <a:rPr lang="en-US" sz="900" b="0" kern="1200" dirty="0">
                          <a:solidFill>
                            <a:schemeClr val="tx1"/>
                          </a:solidFill>
                          <a:latin typeface="Century Gothic"/>
                          <a:ea typeface="+mn-ea"/>
                          <a:cs typeface="+mn-cs"/>
                        </a:rPr>
                        <a:t>Yoghurt  and Fresh Fruit  (V)</a:t>
                      </a:r>
                      <a:endParaRPr lang="en-GB" sz="900" b="0" kern="1200" dirty="0">
                        <a:solidFill>
                          <a:schemeClr val="tx1"/>
                        </a:solidFill>
                        <a:latin typeface="Century Gothic"/>
                        <a:ea typeface="+mn-ea"/>
                        <a:cs typeface="+mn-cs"/>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None/>
                        <a:tabLst/>
                      </a:pPr>
                      <a:r>
                        <a:rPr lang="en-GB" sz="900" b="0" kern="1200" dirty="0">
                          <a:solidFill>
                            <a:schemeClr val="tx1"/>
                          </a:solidFill>
                          <a:latin typeface="Century Gothic"/>
                          <a:ea typeface="+mn-ea"/>
                          <a:cs typeface="+mn-cs"/>
                        </a:rPr>
                        <a:t> Yoghurt &amp; Fresh Fruit (V)</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ctr" defTabSz="914400" rtl="0" fontAlgn="auto" hangingPunct="1">
                        <a:lnSpc>
                          <a:spcPct val="100000"/>
                        </a:lnSpc>
                        <a:spcBef>
                          <a:spcPts val="0"/>
                        </a:spcBef>
                        <a:spcAft>
                          <a:spcPts val="0"/>
                        </a:spcAft>
                        <a:buNone/>
                        <a:tabLst/>
                      </a:pPr>
                      <a:r>
                        <a:rPr lang="en-GB" sz="900" b="0" kern="1200" dirty="0">
                          <a:solidFill>
                            <a:schemeClr val="dk1"/>
                          </a:solidFill>
                          <a:latin typeface="Century Gothic" pitchFamily="34"/>
                          <a:ea typeface="+mn-ea"/>
                          <a:cs typeface="+mn-cs"/>
                        </a:rPr>
                        <a:t>Chocolate and Apple Sponge with Chocolate Sauce </a:t>
                      </a:r>
                      <a:r>
                        <a:rPr lang="en-US" sz="900" b="0" kern="1200" dirty="0">
                          <a:solidFill>
                            <a:schemeClr val="tx1"/>
                          </a:solidFill>
                          <a:latin typeface="Century Gothic"/>
                          <a:ea typeface="+mn-ea"/>
                          <a:cs typeface="+mn-cs"/>
                        </a:rPr>
                        <a:t>(V)</a:t>
                      </a:r>
                    </a:p>
                    <a:p>
                      <a:pPr marL="0" marR="0" lvl="0" indent="0" algn="ctr" defTabSz="914400" rtl="0" fontAlgn="auto" hangingPunct="1">
                        <a:lnSpc>
                          <a:spcPct val="100000"/>
                        </a:lnSpc>
                        <a:spcBef>
                          <a:spcPts val="0"/>
                        </a:spcBef>
                        <a:spcAft>
                          <a:spcPts val="0"/>
                        </a:spcAft>
                        <a:buNone/>
                        <a:tabLst/>
                      </a:pPr>
                      <a:endParaRPr lang="en-US" sz="900" b="0" kern="1200" dirty="0">
                        <a:solidFill>
                          <a:schemeClr val="tx1"/>
                        </a:solidFill>
                        <a:latin typeface="Century Gothic"/>
                        <a:ea typeface="+mn-ea"/>
                        <a:cs typeface="+mn-cs"/>
                      </a:endParaRPr>
                    </a:p>
                    <a:p>
                      <a:pPr marL="0" marR="0" lvl="0" indent="0" algn="ctr" defTabSz="914400" rtl="0" fontAlgn="auto" hangingPunct="1">
                        <a:lnSpc>
                          <a:spcPct val="100000"/>
                        </a:lnSpc>
                        <a:spcBef>
                          <a:spcPts val="0"/>
                        </a:spcBef>
                        <a:spcAft>
                          <a:spcPts val="0"/>
                        </a:spcAft>
                        <a:buNone/>
                        <a:tabLst/>
                      </a:pPr>
                      <a:endParaRPr lang="en-GB" sz="900" b="0" kern="1200" dirty="0">
                        <a:solidFill>
                          <a:schemeClr val="tx1"/>
                        </a:solidFill>
                        <a:latin typeface="Century Gothic"/>
                        <a:ea typeface="+mn-ea"/>
                        <a:cs typeface="+mn-cs"/>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010081983"/>
                  </a:ext>
                </a:extLst>
              </a:tr>
            </a:tbl>
          </a:graphicData>
        </a:graphic>
      </p:graphicFrame>
      <p:sp>
        <p:nvSpPr>
          <p:cNvPr id="7" name="TextBox 83">
            <a:extLst>
              <a:ext uri="{FF2B5EF4-FFF2-40B4-BE49-F238E27FC236}">
                <a16:creationId xmlns:a16="http://schemas.microsoft.com/office/drawing/2014/main" id="{49FB3F51-B952-A0CF-C55A-73C14A872332}"/>
              </a:ext>
            </a:extLst>
          </p:cNvPr>
          <p:cNvSpPr txBox="1"/>
          <p:nvPr/>
        </p:nvSpPr>
        <p:spPr>
          <a:xfrm>
            <a:off x="1696750" y="795934"/>
            <a:ext cx="1336220" cy="230832"/>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sz="900" b="1" dirty="0">
                <a:latin typeface="Century Gothic" panose="020B0502020202020204" pitchFamily="34" charset="0"/>
              </a:rPr>
              <a:t>Planet Friendly Day </a:t>
            </a:r>
          </a:p>
        </p:txBody>
      </p:sp>
      <p:sp>
        <p:nvSpPr>
          <p:cNvPr id="6" name="TextBox 5">
            <a:extLst>
              <a:ext uri="{FF2B5EF4-FFF2-40B4-BE49-F238E27FC236}">
                <a16:creationId xmlns:a16="http://schemas.microsoft.com/office/drawing/2014/main" id="{0CC5B73E-EF67-DDFF-F97E-30420A92D517}"/>
              </a:ext>
            </a:extLst>
          </p:cNvPr>
          <p:cNvSpPr txBox="1"/>
          <p:nvPr/>
        </p:nvSpPr>
        <p:spPr>
          <a:xfrm>
            <a:off x="650674" y="1075900"/>
            <a:ext cx="826666" cy="4416594"/>
          </a:xfrm>
          <a:prstGeom prst="rect">
            <a:avLst/>
          </a:prstGeom>
          <a:noFill/>
        </p:spPr>
        <p:txBody>
          <a:bodyPr wrap="square">
            <a:spAutoFit/>
          </a:bodyPr>
          <a:lstStyle/>
          <a:p>
            <a:pPr lvl="0">
              <a:defRPr/>
            </a:pPr>
            <a:r>
              <a:rPr kumimoji="0" lang="en-GB" sz="800" b="1" i="0" u="none" strike="noStrike" kern="1200" cap="none" spc="0" normalizeH="0" baseline="0" noProof="0" dirty="0">
                <a:ln>
                  <a:noFill/>
                </a:ln>
                <a:solidFill>
                  <a:prstClr val="black"/>
                </a:solidFill>
                <a:effectLst/>
                <a:uLnTx/>
                <a:uFillTx/>
                <a:latin typeface="Century Gothic"/>
                <a:ea typeface="+mn-ea"/>
                <a:cs typeface="+mn-cs"/>
              </a:rPr>
              <a:t>Option </a:t>
            </a:r>
            <a:r>
              <a:rPr lang="en-GB" sz="800" b="1" dirty="0">
                <a:solidFill>
                  <a:prstClr val="black"/>
                </a:solidFill>
                <a:latin typeface="Century Gothic"/>
              </a:rPr>
              <a:t>One</a:t>
            </a:r>
          </a:p>
          <a:p>
            <a:pPr lvl="0">
              <a:defRPr/>
            </a:pPr>
            <a:endParaRPr lang="en-GB" sz="800" b="1" dirty="0">
              <a:solidFill>
                <a:prstClr val="black"/>
              </a:solidFill>
              <a:latin typeface="Century Gothic"/>
            </a:endParaRPr>
          </a:p>
          <a:p>
            <a:pPr lvl="0">
              <a:defRPr/>
            </a:pPr>
            <a:r>
              <a:rPr lang="en-GB" sz="800" b="1" dirty="0">
                <a:solidFill>
                  <a:prstClr val="black"/>
                </a:solidFill>
                <a:latin typeface="Century Gothic"/>
              </a:rPr>
              <a:t>16/11/26</a:t>
            </a:r>
          </a:p>
          <a:p>
            <a:pPr lvl="0">
              <a:defRPr/>
            </a:pPr>
            <a:r>
              <a:rPr lang="en-GB" sz="800" b="1" dirty="0">
                <a:solidFill>
                  <a:prstClr val="black"/>
                </a:solidFill>
                <a:latin typeface="Century Gothic"/>
              </a:rPr>
              <a:t>7/12/26</a:t>
            </a:r>
          </a:p>
          <a:p>
            <a:pPr lvl="0">
              <a:defRPr/>
            </a:pPr>
            <a:r>
              <a:rPr lang="en-GB" sz="800" b="1" dirty="0">
                <a:solidFill>
                  <a:prstClr val="black"/>
                </a:solidFill>
                <a:latin typeface="Century Gothic"/>
              </a:rPr>
              <a:t>18/1/27</a:t>
            </a:r>
          </a:p>
          <a:p>
            <a:pPr lvl="0">
              <a:defRPr/>
            </a:pPr>
            <a:r>
              <a:rPr lang="en-GB" sz="800" b="1" dirty="0">
                <a:solidFill>
                  <a:prstClr val="black"/>
                </a:solidFill>
                <a:latin typeface="Century Gothic"/>
              </a:rPr>
              <a:t>2/2/27</a:t>
            </a:r>
          </a:p>
          <a:p>
            <a:pPr lvl="0">
              <a:defRPr/>
            </a:pPr>
            <a:r>
              <a:rPr lang="en-GB" sz="800" b="1" dirty="0">
                <a:solidFill>
                  <a:prstClr val="black"/>
                </a:solidFill>
                <a:latin typeface="Century Gothic"/>
              </a:rPr>
              <a:t>8/3/27</a:t>
            </a:r>
          </a:p>
          <a:p>
            <a:pPr lvl="0">
              <a:defRPr/>
            </a:pPr>
            <a:endParaRPr lang="en-GB" sz="800" b="1" dirty="0">
              <a:solidFill>
                <a:prstClr val="black"/>
              </a:solidFill>
              <a:latin typeface="Century Gothic"/>
            </a:endParaRPr>
          </a:p>
          <a:p>
            <a:pPr lvl="0">
              <a:defRPr/>
            </a:pPr>
            <a:endParaRPr lang="en-GB" sz="800" b="1" dirty="0">
              <a:solidFill>
                <a:prstClr val="black"/>
              </a:solidFill>
              <a:latin typeface="Century Gothic"/>
            </a:endParaRPr>
          </a:p>
          <a:p>
            <a:pPr lvl="0">
              <a:defRPr/>
            </a:pPr>
            <a:r>
              <a:rPr lang="en-GB" sz="800" b="1">
                <a:solidFill>
                  <a:prstClr val="black"/>
                </a:solidFill>
                <a:latin typeface="Century Gothic"/>
              </a:rPr>
              <a:t>Option </a:t>
            </a:r>
            <a:r>
              <a:rPr lang="en-GB" sz="800" b="1" dirty="0">
                <a:solidFill>
                  <a:prstClr val="black"/>
                </a:solidFill>
                <a:latin typeface="Century Gothic"/>
              </a:rPr>
              <a:t>Two</a:t>
            </a:r>
          </a:p>
          <a:p>
            <a:pPr lvl="0">
              <a:defRPr/>
            </a:pPr>
            <a:endParaRPr lang="en-GB" sz="800" b="1" dirty="0">
              <a:solidFill>
                <a:prstClr val="black"/>
              </a:solidFill>
              <a:latin typeface="Century Gothic"/>
            </a:endParaRPr>
          </a:p>
          <a:p>
            <a:pPr lvl="0">
              <a:defRPr/>
            </a:pPr>
            <a:endParaRPr lang="en-GB" sz="800" b="1" dirty="0">
              <a:solidFill>
                <a:prstClr val="black"/>
              </a:solidFill>
              <a:latin typeface="Century Gothic"/>
            </a:endParaRPr>
          </a:p>
          <a:p>
            <a:pPr lvl="0">
              <a:defRPr/>
            </a:pPr>
            <a:endParaRPr lang="en-GB" sz="800" b="1" dirty="0">
              <a:solidFill>
                <a:prstClr val="black"/>
              </a:solidFill>
              <a:latin typeface="Century Gothic"/>
            </a:endParaRPr>
          </a:p>
          <a:p>
            <a:pPr lvl="0">
              <a:defRPr/>
            </a:pPr>
            <a:endParaRPr lang="en-GB" sz="800" b="1" dirty="0">
              <a:solidFill>
                <a:prstClr val="black"/>
              </a:solidFill>
              <a:latin typeface="Century Gothic"/>
            </a:endParaRPr>
          </a:p>
          <a:p>
            <a:pPr lvl="0">
              <a:defRPr/>
            </a:pPr>
            <a:endParaRPr lang="en-GB" sz="800" b="1" dirty="0">
              <a:solidFill>
                <a:prstClr val="black"/>
              </a:solidFill>
              <a:latin typeface="Century Gothic"/>
            </a:endParaRPr>
          </a:p>
          <a:p>
            <a:pPr lvl="0">
              <a:defRPr/>
            </a:pPr>
            <a:endParaRPr lang="en-GB" sz="800" b="1" dirty="0">
              <a:solidFill>
                <a:prstClr val="black"/>
              </a:solidFill>
              <a:latin typeface="Century Gothic"/>
            </a:endParaRPr>
          </a:p>
          <a:p>
            <a:pPr lvl="0">
              <a:defRPr/>
            </a:pPr>
            <a:endParaRPr lang="en-GB" sz="800" b="1" dirty="0">
              <a:solidFill>
                <a:prstClr val="black"/>
              </a:solidFill>
              <a:latin typeface="Century Gothic"/>
            </a:endParaRPr>
          </a:p>
          <a:p>
            <a:pPr lvl="0">
              <a:defRPr/>
            </a:pPr>
            <a:endParaRPr lang="en-GB" sz="800" b="1" dirty="0">
              <a:solidFill>
                <a:prstClr val="black"/>
              </a:solidFill>
              <a:latin typeface="Century Gothic"/>
            </a:endParaRPr>
          </a:p>
          <a:p>
            <a:pPr lvl="0">
              <a:defRPr/>
            </a:pPr>
            <a:endParaRPr lang="en-GB" sz="800" b="1" dirty="0">
              <a:solidFill>
                <a:prstClr val="black"/>
              </a:solidFill>
              <a:latin typeface="Century Gothic"/>
            </a:endParaRPr>
          </a:p>
          <a:p>
            <a:pPr lvl="0">
              <a:defRPr/>
            </a:pPr>
            <a:r>
              <a:rPr lang="en-GB" sz="800" b="1" dirty="0">
                <a:solidFill>
                  <a:prstClr val="black"/>
                </a:solidFill>
                <a:latin typeface="Century Gothic"/>
              </a:rPr>
              <a:t>Vegetables</a:t>
            </a:r>
          </a:p>
          <a:p>
            <a:pPr lvl="0">
              <a:defRPr/>
            </a:pPr>
            <a:endParaRPr lang="en-GB" sz="800" b="1" dirty="0">
              <a:solidFill>
                <a:prstClr val="black"/>
              </a:solidFill>
              <a:latin typeface="Century Gothic"/>
            </a:endParaRPr>
          </a:p>
          <a:p>
            <a:pPr lvl="0">
              <a:defRPr/>
            </a:pPr>
            <a:endParaRPr lang="en-GB" sz="800" b="1" dirty="0">
              <a:solidFill>
                <a:prstClr val="black"/>
              </a:solidFill>
              <a:latin typeface="Century Gothic"/>
            </a:endParaRPr>
          </a:p>
          <a:p>
            <a:pPr lvl="0">
              <a:defRPr/>
            </a:pPr>
            <a:endParaRPr lang="en-GB" sz="800" b="1" dirty="0">
              <a:solidFill>
                <a:prstClr val="black"/>
              </a:solidFill>
              <a:latin typeface="Century Gothic"/>
            </a:endParaRPr>
          </a:p>
          <a:p>
            <a:pPr lvl="0">
              <a:defRPr/>
            </a:pPr>
            <a:r>
              <a:rPr lang="en-GB" sz="800" b="1" dirty="0">
                <a:solidFill>
                  <a:prstClr val="black"/>
                </a:solidFill>
                <a:latin typeface="Century Gothic"/>
              </a:rPr>
              <a:t>Salad Bar</a:t>
            </a:r>
          </a:p>
          <a:p>
            <a:pPr lvl="0">
              <a:defRPr/>
            </a:pPr>
            <a:endParaRPr lang="en-GB" sz="800" b="1" dirty="0">
              <a:solidFill>
                <a:prstClr val="black"/>
              </a:solidFill>
              <a:latin typeface="Century Gothic"/>
            </a:endParaRPr>
          </a:p>
          <a:p>
            <a:pPr lvl="0">
              <a:defRPr/>
            </a:pPr>
            <a:endParaRPr lang="en-GB" sz="800" b="1" dirty="0">
              <a:solidFill>
                <a:prstClr val="black"/>
              </a:solidFill>
              <a:latin typeface="Century Gothic"/>
            </a:endParaRPr>
          </a:p>
          <a:p>
            <a:pPr lvl="0">
              <a:defRPr/>
            </a:pPr>
            <a:endParaRPr lang="en-GB" sz="800" b="1" dirty="0">
              <a:solidFill>
                <a:prstClr val="black"/>
              </a:solidFill>
              <a:latin typeface="Century Gothic"/>
            </a:endParaRPr>
          </a:p>
          <a:p>
            <a:pPr lvl="0">
              <a:defRPr/>
            </a:pPr>
            <a:endParaRPr lang="en-GB" sz="800" b="1" dirty="0">
              <a:solidFill>
                <a:prstClr val="black"/>
              </a:solidFill>
              <a:latin typeface="Century Gothic"/>
            </a:endParaRPr>
          </a:p>
          <a:p>
            <a:pPr lvl="0">
              <a:defRPr/>
            </a:pPr>
            <a:endParaRPr lang="en-GB" sz="800" b="1" dirty="0">
              <a:solidFill>
                <a:prstClr val="black"/>
              </a:solidFill>
              <a:latin typeface="Century Gothic"/>
            </a:endParaRPr>
          </a:p>
          <a:p>
            <a:pPr lvl="0">
              <a:defRPr/>
            </a:pPr>
            <a:endParaRPr lang="en-GB" sz="800" b="1" dirty="0">
              <a:solidFill>
                <a:prstClr val="black"/>
              </a:solidFill>
              <a:latin typeface="Century Gothic"/>
            </a:endParaRPr>
          </a:p>
          <a:p>
            <a:pPr lvl="0">
              <a:defRPr/>
            </a:pPr>
            <a:endParaRPr lang="en-GB" sz="800" b="1" dirty="0">
              <a:solidFill>
                <a:prstClr val="black"/>
              </a:solidFill>
              <a:latin typeface="Century Gothic"/>
            </a:endParaRPr>
          </a:p>
          <a:p>
            <a:pPr lvl="0">
              <a:defRPr/>
            </a:pPr>
            <a:endParaRPr lang="en-GB" sz="800" b="1" dirty="0">
              <a:solidFill>
                <a:prstClr val="black"/>
              </a:solidFill>
              <a:latin typeface="Century Gothic"/>
            </a:endParaRPr>
          </a:p>
          <a:p>
            <a:pPr lvl="0">
              <a:defRPr/>
            </a:pPr>
            <a:endParaRPr lang="en-GB" sz="800" b="1" dirty="0">
              <a:solidFill>
                <a:prstClr val="black"/>
              </a:solidFill>
              <a:latin typeface="Century Gothic"/>
            </a:endParaRPr>
          </a:p>
          <a:p>
            <a:pPr lvl="0">
              <a:defRPr/>
            </a:pPr>
            <a:r>
              <a:rPr lang="en-GB" sz="800" b="1" dirty="0">
                <a:solidFill>
                  <a:prstClr val="black"/>
                </a:solidFill>
                <a:latin typeface="Century Gothic"/>
              </a:rPr>
              <a:t>Dessert</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900" b="1" i="0" u="none" strike="noStrike" kern="1200" cap="none" spc="0" normalizeH="0" baseline="0" noProof="0" dirty="0">
              <a:ln>
                <a:noFill/>
              </a:ln>
              <a:solidFill>
                <a:prstClr val="black"/>
              </a:solidFill>
              <a:effectLst/>
              <a:uLnTx/>
              <a:uFillTx/>
              <a:latin typeface="Century Gothic"/>
              <a:ea typeface="+mn-ea"/>
              <a:cs typeface="+mn-cs"/>
            </a:endParaRPr>
          </a:p>
        </p:txBody>
      </p:sp>
      <p:sp>
        <p:nvSpPr>
          <p:cNvPr id="30" name="TextBox 29">
            <a:extLst>
              <a:ext uri="{FF2B5EF4-FFF2-40B4-BE49-F238E27FC236}">
                <a16:creationId xmlns:a16="http://schemas.microsoft.com/office/drawing/2014/main" id="{22E34C5F-3F28-3756-0F04-541F393699E9}"/>
              </a:ext>
            </a:extLst>
          </p:cNvPr>
          <p:cNvSpPr txBox="1"/>
          <p:nvPr/>
        </p:nvSpPr>
        <p:spPr>
          <a:xfrm>
            <a:off x="2419806" y="88477"/>
            <a:ext cx="5759085" cy="369332"/>
          </a:xfrm>
          <a:prstGeom prst="rect">
            <a:avLst/>
          </a:prstGeom>
          <a:noFill/>
        </p:spPr>
        <p:txBody>
          <a:bodyPr wrap="square" rtlCol="0">
            <a:spAutoFit/>
          </a:bodyPr>
          <a:lstStyle/>
          <a:p>
            <a:pPr algn="ctr"/>
            <a:r>
              <a:rPr lang="en-GB" b="1" dirty="0">
                <a:latin typeface="Century Gothic" panose="020B0502020202020204" pitchFamily="34" charset="0"/>
              </a:rPr>
              <a:t>WEEK 3 CAMDEN AUTUMN WINTER MENU 2026/27</a:t>
            </a:r>
          </a:p>
        </p:txBody>
      </p:sp>
      <p:sp>
        <p:nvSpPr>
          <p:cNvPr id="31" name="TextBox 30">
            <a:extLst>
              <a:ext uri="{FF2B5EF4-FFF2-40B4-BE49-F238E27FC236}">
                <a16:creationId xmlns:a16="http://schemas.microsoft.com/office/drawing/2014/main" id="{6123C6A4-C6F2-7223-C3D8-081FCDCC30BF}"/>
              </a:ext>
            </a:extLst>
          </p:cNvPr>
          <p:cNvSpPr txBox="1"/>
          <p:nvPr/>
        </p:nvSpPr>
        <p:spPr>
          <a:xfrm>
            <a:off x="1397143" y="5934156"/>
            <a:ext cx="5249190" cy="307777"/>
          </a:xfrm>
          <a:prstGeom prst="rect">
            <a:avLst/>
          </a:prstGeom>
          <a:noFill/>
        </p:spPr>
        <p:txBody>
          <a:bodyPr wrap="square">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GB" sz="7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Freshly cooked jacket potatoes with a choice of fillings (V/VE) </a:t>
            </a:r>
            <a:r>
              <a:rPr kumimoji="0" lang="en-GB" sz="70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  A choice of flavoured breads freshly baked on site daily (VE) - </a:t>
            </a:r>
            <a:r>
              <a:rPr kumimoji="0" lang="en-GB" sz="7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Daily salad selection (V/VE) – Fresh Fruit (VE) – Natural Yoghurt (V/VE) - Drinking Milk (V/VE)</a:t>
            </a:r>
          </a:p>
        </p:txBody>
      </p:sp>
      <p:sp>
        <p:nvSpPr>
          <p:cNvPr id="35" name="TextBox 34">
            <a:extLst>
              <a:ext uri="{FF2B5EF4-FFF2-40B4-BE49-F238E27FC236}">
                <a16:creationId xmlns:a16="http://schemas.microsoft.com/office/drawing/2014/main" id="{B80C6D3C-09E9-3B50-28DF-DA9938B413D7}"/>
              </a:ext>
            </a:extLst>
          </p:cNvPr>
          <p:cNvSpPr txBox="1"/>
          <p:nvPr/>
        </p:nvSpPr>
        <p:spPr>
          <a:xfrm>
            <a:off x="176212" y="6153899"/>
            <a:ext cx="9553575" cy="992579"/>
          </a:xfrm>
          <a:prstGeom prst="rect">
            <a:avLst/>
          </a:prstGeom>
          <a:noFill/>
        </p:spPr>
        <p:txBody>
          <a:bodyPr wrap="square" rtlCol="0">
            <a:spAutoFit/>
          </a:bodyPr>
          <a:lstStyle/>
          <a:p>
            <a:pPr algn="ctr"/>
            <a:endParaRPr lang="en-GB" sz="800" b="1" dirty="0">
              <a:solidFill>
                <a:srgbClr val="006662"/>
              </a:solidFill>
              <a:latin typeface="Century Gothic" panose="020B0502020202020204" pitchFamily="34" charset="0"/>
            </a:endParaRPr>
          </a:p>
          <a:p>
            <a:pPr algn="ctr"/>
            <a:endParaRPr lang="en-GB" sz="500" dirty="0">
              <a:solidFill>
                <a:srgbClr val="006662"/>
              </a:solidFill>
              <a:latin typeface="Century Gothic" panose="020B0502020202020204" pitchFamily="34" charset="0"/>
            </a:endParaRPr>
          </a:p>
          <a:p>
            <a:pPr algn="ctr"/>
            <a:r>
              <a:rPr lang="en-GB" sz="800" dirty="0">
                <a:solidFill>
                  <a:srgbClr val="006662"/>
                </a:solidFill>
                <a:latin typeface="Century Gothic" panose="020B0502020202020204" pitchFamily="34" charset="0"/>
              </a:rPr>
              <a:t>If you would like to know about particular allergens in foods, please ask a member of the catering team for information. If your child has a school lunch and has a food allergy or intolerance you will be asked to complete a form to ensure we have the necessary information to cater for your child. We use a large variety of ingredients in the preparation of our meals and due to the nature of our kitchens it is not possible to completely remove the risk of allergen cross contact.  </a:t>
            </a:r>
          </a:p>
          <a:p>
            <a:r>
              <a:rPr lang="en-GB" sz="1050" b="1" dirty="0">
                <a:latin typeface="Century Gothic" panose="020B0502020202020204" pitchFamily="34" charset="0"/>
              </a:rPr>
              <a:t> </a:t>
            </a:r>
          </a:p>
          <a:p>
            <a:endParaRPr lang="en-GB" sz="1100" b="1" dirty="0">
              <a:latin typeface="Century Gothic" panose="020B0502020202020204" pitchFamily="34" charset="0"/>
            </a:endParaRPr>
          </a:p>
        </p:txBody>
      </p:sp>
      <p:pic>
        <p:nvPicPr>
          <p:cNvPr id="57" name="Picture 56" descr="A group of tractors with different colors&#10;&#10;Description automatically generated">
            <a:extLst>
              <a:ext uri="{FF2B5EF4-FFF2-40B4-BE49-F238E27FC236}">
                <a16:creationId xmlns:a16="http://schemas.microsoft.com/office/drawing/2014/main" id="{D05F3E1A-3317-28AE-5C61-261AE0B2A14B}"/>
              </a:ext>
            </a:extLst>
          </p:cNvPr>
          <p:cNvPicPr>
            <a:picLocks noChangeAspect="1"/>
          </p:cNvPicPr>
          <p:nvPr/>
        </p:nvPicPr>
        <p:blipFill rotWithShape="1">
          <a:blip r:embed="rId3">
            <a:clrChange>
              <a:clrFrom>
                <a:srgbClr val="FFFFFF"/>
              </a:clrFrom>
              <a:clrTo>
                <a:srgbClr val="FFFFFF">
                  <a:alpha val="0"/>
                </a:srgbClr>
              </a:clrTo>
            </a:clrChange>
            <a:extLst>
              <a:ext uri="{BEBA8EAE-BF5A-486C-A8C5-ECC9F3942E4B}">
                <a14:imgProps xmlns:a14="http://schemas.microsoft.com/office/drawing/2010/main">
                  <a14:imgLayer r:embed="rId4">
                    <a14:imgEffect>
                      <a14:brightnessContrast bright="20000" contrast="-40000"/>
                    </a14:imgEffect>
                  </a14:imgLayer>
                </a14:imgProps>
              </a:ext>
            </a:extLst>
          </a:blip>
          <a:srcRect l="66176" t="48941"/>
          <a:stretch/>
        </p:blipFill>
        <p:spPr>
          <a:xfrm flipH="1">
            <a:off x="6203447" y="2518928"/>
            <a:ext cx="248019" cy="209472"/>
          </a:xfrm>
          <a:prstGeom prst="rect">
            <a:avLst/>
          </a:prstGeom>
        </p:spPr>
      </p:pic>
      <p:sp>
        <p:nvSpPr>
          <p:cNvPr id="60" name="Freeform 44">
            <a:extLst>
              <a:ext uri="{FF2B5EF4-FFF2-40B4-BE49-F238E27FC236}">
                <a16:creationId xmlns:a16="http://schemas.microsoft.com/office/drawing/2014/main" id="{45B6AE95-CB45-029B-4313-6DDA43A6DB6E}"/>
              </a:ext>
            </a:extLst>
          </p:cNvPr>
          <p:cNvSpPr/>
          <p:nvPr/>
        </p:nvSpPr>
        <p:spPr>
          <a:xfrm>
            <a:off x="7786118" y="1000164"/>
            <a:ext cx="206739" cy="151471"/>
          </a:xfrm>
          <a:prstGeom prst="rect">
            <a:avLst/>
          </a:prstGeom>
          <a:blipFill>
            <a:blip r:embed="rId5">
              <a:extLst>
                <a:ext uri="{96DAC541-7B7A-43D3-8B79-37D633B846F1}">
                  <asvg:svgBlip xmlns:asvg="http://schemas.microsoft.com/office/drawing/2016/SVG/main" r:embed="rId6"/>
                </a:ext>
              </a:extLst>
            </a:blip>
            <a:stretch>
              <a:fillRect/>
            </a:stretch>
          </a:blipFill>
        </p:spPr>
        <p:txBody>
          <a:bodyPr/>
          <a:lstStyle/>
          <a:p>
            <a:endParaRPr lang="en-GB"/>
          </a:p>
        </p:txBody>
      </p:sp>
      <p:pic>
        <p:nvPicPr>
          <p:cNvPr id="62" name="Picture 61" descr="A yellow sun with triangles&#10;&#10;Description automatically generated">
            <a:extLst>
              <a:ext uri="{FF2B5EF4-FFF2-40B4-BE49-F238E27FC236}">
                <a16:creationId xmlns:a16="http://schemas.microsoft.com/office/drawing/2014/main" id="{2E145627-CC81-56A3-FD52-9A0738EB8AD3}"/>
              </a:ext>
            </a:extLst>
          </p:cNvPr>
          <p:cNvPicPr>
            <a:picLocks noChangeAspect="1"/>
          </p:cNvPicPr>
          <p:nvPr/>
        </p:nvPicPr>
        <p:blipFill>
          <a:blip r:embed="rId7"/>
          <a:stretch>
            <a:fillRect/>
          </a:stretch>
        </p:blipFill>
        <p:spPr>
          <a:xfrm>
            <a:off x="2784403" y="3290600"/>
            <a:ext cx="164618" cy="145816"/>
          </a:xfrm>
          <a:prstGeom prst="rect">
            <a:avLst/>
          </a:prstGeom>
        </p:spPr>
      </p:pic>
      <p:pic>
        <p:nvPicPr>
          <p:cNvPr id="63" name="Picture 62" descr="A yellow sun with triangles&#10;&#10;Description automatically generated">
            <a:extLst>
              <a:ext uri="{FF2B5EF4-FFF2-40B4-BE49-F238E27FC236}">
                <a16:creationId xmlns:a16="http://schemas.microsoft.com/office/drawing/2014/main" id="{CA6FCB2B-724C-6032-11F3-9FFF10C92BD5}"/>
              </a:ext>
            </a:extLst>
          </p:cNvPr>
          <p:cNvPicPr>
            <a:picLocks noChangeAspect="1"/>
          </p:cNvPicPr>
          <p:nvPr/>
        </p:nvPicPr>
        <p:blipFill>
          <a:blip r:embed="rId7"/>
          <a:stretch>
            <a:fillRect/>
          </a:stretch>
        </p:blipFill>
        <p:spPr>
          <a:xfrm>
            <a:off x="2866712" y="3706634"/>
            <a:ext cx="164618" cy="145816"/>
          </a:xfrm>
          <a:prstGeom prst="rect">
            <a:avLst/>
          </a:prstGeom>
        </p:spPr>
      </p:pic>
      <p:pic>
        <p:nvPicPr>
          <p:cNvPr id="64" name="Picture 63" descr="A yellow sun with triangles&#10;&#10;Description automatically generated">
            <a:extLst>
              <a:ext uri="{FF2B5EF4-FFF2-40B4-BE49-F238E27FC236}">
                <a16:creationId xmlns:a16="http://schemas.microsoft.com/office/drawing/2014/main" id="{8E866506-3B7D-9BB1-6966-039D65832A7B}"/>
              </a:ext>
            </a:extLst>
          </p:cNvPr>
          <p:cNvPicPr>
            <a:picLocks noChangeAspect="1"/>
          </p:cNvPicPr>
          <p:nvPr/>
        </p:nvPicPr>
        <p:blipFill>
          <a:blip r:embed="rId7"/>
          <a:stretch>
            <a:fillRect/>
          </a:stretch>
        </p:blipFill>
        <p:spPr>
          <a:xfrm>
            <a:off x="2855694" y="3876126"/>
            <a:ext cx="164618" cy="145816"/>
          </a:xfrm>
          <a:prstGeom prst="rect">
            <a:avLst/>
          </a:prstGeom>
        </p:spPr>
      </p:pic>
      <p:pic>
        <p:nvPicPr>
          <p:cNvPr id="65" name="Picture 64" descr="A yellow sun with triangles&#10;&#10;Description automatically generated">
            <a:extLst>
              <a:ext uri="{FF2B5EF4-FFF2-40B4-BE49-F238E27FC236}">
                <a16:creationId xmlns:a16="http://schemas.microsoft.com/office/drawing/2014/main" id="{BDB534E1-64D8-D5A7-D153-DC7E3DD049B4}"/>
              </a:ext>
            </a:extLst>
          </p:cNvPr>
          <p:cNvPicPr>
            <a:picLocks noChangeAspect="1"/>
          </p:cNvPicPr>
          <p:nvPr/>
        </p:nvPicPr>
        <p:blipFill>
          <a:blip r:embed="rId7"/>
          <a:stretch>
            <a:fillRect/>
          </a:stretch>
        </p:blipFill>
        <p:spPr>
          <a:xfrm>
            <a:off x="2854393" y="4004811"/>
            <a:ext cx="164618" cy="145816"/>
          </a:xfrm>
          <a:prstGeom prst="rect">
            <a:avLst/>
          </a:prstGeom>
        </p:spPr>
      </p:pic>
      <p:pic>
        <p:nvPicPr>
          <p:cNvPr id="66" name="Picture 65" descr="A yellow sun with triangles&#10;&#10;Description automatically generated">
            <a:extLst>
              <a:ext uri="{FF2B5EF4-FFF2-40B4-BE49-F238E27FC236}">
                <a16:creationId xmlns:a16="http://schemas.microsoft.com/office/drawing/2014/main" id="{388FF116-D511-AB5E-A48D-83884EBDEC64}"/>
              </a:ext>
            </a:extLst>
          </p:cNvPr>
          <p:cNvPicPr>
            <a:picLocks noChangeAspect="1"/>
          </p:cNvPicPr>
          <p:nvPr/>
        </p:nvPicPr>
        <p:blipFill>
          <a:blip r:embed="rId7"/>
          <a:stretch>
            <a:fillRect/>
          </a:stretch>
        </p:blipFill>
        <p:spPr>
          <a:xfrm>
            <a:off x="2859728" y="4158725"/>
            <a:ext cx="164618" cy="145816"/>
          </a:xfrm>
          <a:prstGeom prst="rect">
            <a:avLst/>
          </a:prstGeom>
        </p:spPr>
      </p:pic>
      <p:pic>
        <p:nvPicPr>
          <p:cNvPr id="67" name="Picture 66" descr="A yellow sun with triangles&#10;&#10;Description automatically generated">
            <a:extLst>
              <a:ext uri="{FF2B5EF4-FFF2-40B4-BE49-F238E27FC236}">
                <a16:creationId xmlns:a16="http://schemas.microsoft.com/office/drawing/2014/main" id="{22CC6011-38E0-24DC-8022-D24E5AC72554}"/>
              </a:ext>
            </a:extLst>
          </p:cNvPr>
          <p:cNvPicPr>
            <a:picLocks noChangeAspect="1"/>
          </p:cNvPicPr>
          <p:nvPr/>
        </p:nvPicPr>
        <p:blipFill>
          <a:blip r:embed="rId7"/>
          <a:stretch>
            <a:fillRect/>
          </a:stretch>
        </p:blipFill>
        <p:spPr>
          <a:xfrm>
            <a:off x="2840723" y="4317904"/>
            <a:ext cx="164618" cy="145816"/>
          </a:xfrm>
          <a:prstGeom prst="rect">
            <a:avLst/>
          </a:prstGeom>
        </p:spPr>
      </p:pic>
      <p:pic>
        <p:nvPicPr>
          <p:cNvPr id="68" name="Picture 67" descr="A yellow sun with triangles&#10;&#10;Description automatically generated">
            <a:extLst>
              <a:ext uri="{FF2B5EF4-FFF2-40B4-BE49-F238E27FC236}">
                <a16:creationId xmlns:a16="http://schemas.microsoft.com/office/drawing/2014/main" id="{805CFA7B-08AD-107B-3783-4844E6FEC6A4}"/>
              </a:ext>
            </a:extLst>
          </p:cNvPr>
          <p:cNvPicPr>
            <a:picLocks noChangeAspect="1"/>
          </p:cNvPicPr>
          <p:nvPr/>
        </p:nvPicPr>
        <p:blipFill>
          <a:blip r:embed="rId7"/>
          <a:stretch>
            <a:fillRect/>
          </a:stretch>
        </p:blipFill>
        <p:spPr>
          <a:xfrm>
            <a:off x="4353381" y="3348451"/>
            <a:ext cx="164618" cy="145816"/>
          </a:xfrm>
          <a:prstGeom prst="rect">
            <a:avLst/>
          </a:prstGeom>
        </p:spPr>
      </p:pic>
      <p:pic>
        <p:nvPicPr>
          <p:cNvPr id="69" name="Picture 68" descr="A yellow sun with triangles&#10;&#10;Description automatically generated">
            <a:extLst>
              <a:ext uri="{FF2B5EF4-FFF2-40B4-BE49-F238E27FC236}">
                <a16:creationId xmlns:a16="http://schemas.microsoft.com/office/drawing/2014/main" id="{7BCE27DA-1D2D-D92F-D416-F658BCA283A8}"/>
              </a:ext>
            </a:extLst>
          </p:cNvPr>
          <p:cNvPicPr>
            <a:picLocks noChangeAspect="1"/>
          </p:cNvPicPr>
          <p:nvPr/>
        </p:nvPicPr>
        <p:blipFill>
          <a:blip r:embed="rId7"/>
          <a:stretch>
            <a:fillRect/>
          </a:stretch>
        </p:blipFill>
        <p:spPr>
          <a:xfrm>
            <a:off x="4413397" y="3829590"/>
            <a:ext cx="164618" cy="145816"/>
          </a:xfrm>
          <a:prstGeom prst="rect">
            <a:avLst/>
          </a:prstGeom>
        </p:spPr>
      </p:pic>
      <p:pic>
        <p:nvPicPr>
          <p:cNvPr id="70" name="Picture 69" descr="A yellow sun with triangles&#10;&#10;Description automatically generated">
            <a:extLst>
              <a:ext uri="{FF2B5EF4-FFF2-40B4-BE49-F238E27FC236}">
                <a16:creationId xmlns:a16="http://schemas.microsoft.com/office/drawing/2014/main" id="{0FF0FD7C-F03A-1B12-AA9E-2F82C25EE159}"/>
              </a:ext>
            </a:extLst>
          </p:cNvPr>
          <p:cNvPicPr>
            <a:picLocks noChangeAspect="1"/>
          </p:cNvPicPr>
          <p:nvPr/>
        </p:nvPicPr>
        <p:blipFill>
          <a:blip r:embed="rId7"/>
          <a:stretch>
            <a:fillRect/>
          </a:stretch>
        </p:blipFill>
        <p:spPr>
          <a:xfrm>
            <a:off x="4409363" y="3992520"/>
            <a:ext cx="164618" cy="145816"/>
          </a:xfrm>
          <a:prstGeom prst="rect">
            <a:avLst/>
          </a:prstGeom>
        </p:spPr>
      </p:pic>
      <p:pic>
        <p:nvPicPr>
          <p:cNvPr id="71" name="Picture 70" descr="A yellow sun with triangles&#10;&#10;Description automatically generated">
            <a:extLst>
              <a:ext uri="{FF2B5EF4-FFF2-40B4-BE49-F238E27FC236}">
                <a16:creationId xmlns:a16="http://schemas.microsoft.com/office/drawing/2014/main" id="{4A18A132-B430-6B7B-508A-6F22B058A6E2}"/>
              </a:ext>
            </a:extLst>
          </p:cNvPr>
          <p:cNvPicPr>
            <a:picLocks noChangeAspect="1"/>
          </p:cNvPicPr>
          <p:nvPr/>
        </p:nvPicPr>
        <p:blipFill>
          <a:blip r:embed="rId7"/>
          <a:stretch>
            <a:fillRect/>
          </a:stretch>
        </p:blipFill>
        <p:spPr>
          <a:xfrm>
            <a:off x="4443877" y="4127359"/>
            <a:ext cx="164618" cy="145816"/>
          </a:xfrm>
          <a:prstGeom prst="rect">
            <a:avLst/>
          </a:prstGeom>
        </p:spPr>
      </p:pic>
      <p:pic>
        <p:nvPicPr>
          <p:cNvPr id="72" name="Picture 71" descr="A yellow sun with triangles&#10;&#10;Description automatically generated">
            <a:extLst>
              <a:ext uri="{FF2B5EF4-FFF2-40B4-BE49-F238E27FC236}">
                <a16:creationId xmlns:a16="http://schemas.microsoft.com/office/drawing/2014/main" id="{C0C8FA60-CF4B-0848-CCAE-8FDE8CD5970C}"/>
              </a:ext>
            </a:extLst>
          </p:cNvPr>
          <p:cNvPicPr>
            <a:picLocks noChangeAspect="1"/>
          </p:cNvPicPr>
          <p:nvPr/>
        </p:nvPicPr>
        <p:blipFill>
          <a:blip r:embed="rId7"/>
          <a:stretch>
            <a:fillRect/>
          </a:stretch>
        </p:blipFill>
        <p:spPr>
          <a:xfrm>
            <a:off x="4389999" y="4292039"/>
            <a:ext cx="164618" cy="145816"/>
          </a:xfrm>
          <a:prstGeom prst="rect">
            <a:avLst/>
          </a:prstGeom>
        </p:spPr>
      </p:pic>
      <p:pic>
        <p:nvPicPr>
          <p:cNvPr id="73" name="Picture 72" descr="A yellow sun with triangles&#10;&#10;Description automatically generated">
            <a:extLst>
              <a:ext uri="{FF2B5EF4-FFF2-40B4-BE49-F238E27FC236}">
                <a16:creationId xmlns:a16="http://schemas.microsoft.com/office/drawing/2014/main" id="{55324138-0AC7-E6B6-65A7-08848FAC870B}"/>
              </a:ext>
            </a:extLst>
          </p:cNvPr>
          <p:cNvPicPr>
            <a:picLocks noChangeAspect="1"/>
          </p:cNvPicPr>
          <p:nvPr/>
        </p:nvPicPr>
        <p:blipFill>
          <a:blip r:embed="rId7"/>
          <a:stretch>
            <a:fillRect/>
          </a:stretch>
        </p:blipFill>
        <p:spPr>
          <a:xfrm>
            <a:off x="4374427" y="4547387"/>
            <a:ext cx="164618" cy="145816"/>
          </a:xfrm>
          <a:prstGeom prst="rect">
            <a:avLst/>
          </a:prstGeom>
        </p:spPr>
      </p:pic>
      <p:pic>
        <p:nvPicPr>
          <p:cNvPr id="74" name="Picture 73" descr="A yellow sun with triangles&#10;&#10;Description automatically generated">
            <a:extLst>
              <a:ext uri="{FF2B5EF4-FFF2-40B4-BE49-F238E27FC236}">
                <a16:creationId xmlns:a16="http://schemas.microsoft.com/office/drawing/2014/main" id="{96353090-CA5A-6D24-E842-5BABB6113CF0}"/>
              </a:ext>
            </a:extLst>
          </p:cNvPr>
          <p:cNvPicPr>
            <a:picLocks noChangeAspect="1"/>
          </p:cNvPicPr>
          <p:nvPr/>
        </p:nvPicPr>
        <p:blipFill>
          <a:blip r:embed="rId7"/>
          <a:stretch>
            <a:fillRect/>
          </a:stretch>
        </p:blipFill>
        <p:spPr>
          <a:xfrm>
            <a:off x="5954714" y="3319123"/>
            <a:ext cx="164618" cy="145816"/>
          </a:xfrm>
          <a:prstGeom prst="rect">
            <a:avLst/>
          </a:prstGeom>
        </p:spPr>
      </p:pic>
      <p:pic>
        <p:nvPicPr>
          <p:cNvPr id="75" name="Picture 74" descr="A yellow sun with triangles&#10;&#10;Description automatically generated">
            <a:extLst>
              <a:ext uri="{FF2B5EF4-FFF2-40B4-BE49-F238E27FC236}">
                <a16:creationId xmlns:a16="http://schemas.microsoft.com/office/drawing/2014/main" id="{23151479-543C-DE7D-C0CF-DB2D8FCD5728}"/>
              </a:ext>
            </a:extLst>
          </p:cNvPr>
          <p:cNvPicPr>
            <a:picLocks noChangeAspect="1"/>
          </p:cNvPicPr>
          <p:nvPr/>
        </p:nvPicPr>
        <p:blipFill>
          <a:blip r:embed="rId7"/>
          <a:stretch>
            <a:fillRect/>
          </a:stretch>
        </p:blipFill>
        <p:spPr>
          <a:xfrm>
            <a:off x="5942779" y="3717752"/>
            <a:ext cx="164618" cy="145816"/>
          </a:xfrm>
          <a:prstGeom prst="rect">
            <a:avLst/>
          </a:prstGeom>
        </p:spPr>
      </p:pic>
      <p:pic>
        <p:nvPicPr>
          <p:cNvPr id="76" name="Picture 75" descr="A yellow sun with triangles&#10;&#10;Description automatically generated">
            <a:extLst>
              <a:ext uri="{FF2B5EF4-FFF2-40B4-BE49-F238E27FC236}">
                <a16:creationId xmlns:a16="http://schemas.microsoft.com/office/drawing/2014/main" id="{B14CE8CA-CCC3-DC9B-AB64-2CABF54650D3}"/>
              </a:ext>
            </a:extLst>
          </p:cNvPr>
          <p:cNvPicPr>
            <a:picLocks noChangeAspect="1"/>
          </p:cNvPicPr>
          <p:nvPr/>
        </p:nvPicPr>
        <p:blipFill>
          <a:blip r:embed="rId7"/>
          <a:stretch>
            <a:fillRect/>
          </a:stretch>
        </p:blipFill>
        <p:spPr>
          <a:xfrm>
            <a:off x="5914954" y="4009553"/>
            <a:ext cx="164618" cy="145816"/>
          </a:xfrm>
          <a:prstGeom prst="rect">
            <a:avLst/>
          </a:prstGeom>
        </p:spPr>
      </p:pic>
      <p:pic>
        <p:nvPicPr>
          <p:cNvPr id="77" name="Picture 76" descr="A yellow sun with triangles&#10;&#10;Description automatically generated">
            <a:extLst>
              <a:ext uri="{FF2B5EF4-FFF2-40B4-BE49-F238E27FC236}">
                <a16:creationId xmlns:a16="http://schemas.microsoft.com/office/drawing/2014/main" id="{0223A204-2785-0D2A-B7D5-64B30C8582E1}"/>
              </a:ext>
            </a:extLst>
          </p:cNvPr>
          <p:cNvPicPr>
            <a:picLocks noChangeAspect="1"/>
          </p:cNvPicPr>
          <p:nvPr/>
        </p:nvPicPr>
        <p:blipFill>
          <a:blip r:embed="rId7"/>
          <a:stretch>
            <a:fillRect/>
          </a:stretch>
        </p:blipFill>
        <p:spPr>
          <a:xfrm>
            <a:off x="5960982" y="4239406"/>
            <a:ext cx="164618" cy="145816"/>
          </a:xfrm>
          <a:prstGeom prst="rect">
            <a:avLst/>
          </a:prstGeom>
        </p:spPr>
      </p:pic>
      <p:pic>
        <p:nvPicPr>
          <p:cNvPr id="78" name="Picture 77" descr="A yellow sun with triangles&#10;&#10;Description automatically generated">
            <a:extLst>
              <a:ext uri="{FF2B5EF4-FFF2-40B4-BE49-F238E27FC236}">
                <a16:creationId xmlns:a16="http://schemas.microsoft.com/office/drawing/2014/main" id="{83214EC1-6296-5C58-E5AC-50234E2E3FC4}"/>
              </a:ext>
            </a:extLst>
          </p:cNvPr>
          <p:cNvPicPr>
            <a:picLocks noChangeAspect="1"/>
          </p:cNvPicPr>
          <p:nvPr/>
        </p:nvPicPr>
        <p:blipFill>
          <a:blip r:embed="rId7"/>
          <a:stretch>
            <a:fillRect/>
          </a:stretch>
        </p:blipFill>
        <p:spPr>
          <a:xfrm>
            <a:off x="5963567" y="4395745"/>
            <a:ext cx="164618" cy="145816"/>
          </a:xfrm>
          <a:prstGeom prst="rect">
            <a:avLst/>
          </a:prstGeom>
        </p:spPr>
      </p:pic>
      <p:pic>
        <p:nvPicPr>
          <p:cNvPr id="79" name="Picture 78" descr="A yellow sun with triangles&#10;&#10;Description automatically generated">
            <a:extLst>
              <a:ext uri="{FF2B5EF4-FFF2-40B4-BE49-F238E27FC236}">
                <a16:creationId xmlns:a16="http://schemas.microsoft.com/office/drawing/2014/main" id="{1AD806E0-5688-6EFD-344A-9F51FCDB3206}"/>
              </a:ext>
            </a:extLst>
          </p:cNvPr>
          <p:cNvPicPr>
            <a:picLocks noChangeAspect="1"/>
          </p:cNvPicPr>
          <p:nvPr/>
        </p:nvPicPr>
        <p:blipFill>
          <a:blip r:embed="rId7"/>
          <a:stretch>
            <a:fillRect/>
          </a:stretch>
        </p:blipFill>
        <p:spPr>
          <a:xfrm>
            <a:off x="5980122" y="4539470"/>
            <a:ext cx="164618" cy="145816"/>
          </a:xfrm>
          <a:prstGeom prst="rect">
            <a:avLst/>
          </a:prstGeom>
        </p:spPr>
      </p:pic>
      <p:pic>
        <p:nvPicPr>
          <p:cNvPr id="80" name="Picture 79" descr="A yellow sun with triangles&#10;&#10;Description automatically generated">
            <a:extLst>
              <a:ext uri="{FF2B5EF4-FFF2-40B4-BE49-F238E27FC236}">
                <a16:creationId xmlns:a16="http://schemas.microsoft.com/office/drawing/2014/main" id="{7BA89737-CE78-911D-AA52-942B86AE0EB0}"/>
              </a:ext>
            </a:extLst>
          </p:cNvPr>
          <p:cNvPicPr>
            <a:picLocks noChangeAspect="1"/>
          </p:cNvPicPr>
          <p:nvPr/>
        </p:nvPicPr>
        <p:blipFill>
          <a:blip r:embed="rId7"/>
          <a:stretch>
            <a:fillRect/>
          </a:stretch>
        </p:blipFill>
        <p:spPr>
          <a:xfrm>
            <a:off x="7405709" y="3299646"/>
            <a:ext cx="164618" cy="145816"/>
          </a:xfrm>
          <a:prstGeom prst="rect">
            <a:avLst/>
          </a:prstGeom>
        </p:spPr>
      </p:pic>
      <p:pic>
        <p:nvPicPr>
          <p:cNvPr id="81" name="Picture 80" descr="A yellow sun with triangles&#10;&#10;Description automatically generated">
            <a:extLst>
              <a:ext uri="{FF2B5EF4-FFF2-40B4-BE49-F238E27FC236}">
                <a16:creationId xmlns:a16="http://schemas.microsoft.com/office/drawing/2014/main" id="{30BA1EED-1FCC-FC2E-0F8B-82E8748C1B28}"/>
              </a:ext>
            </a:extLst>
          </p:cNvPr>
          <p:cNvPicPr>
            <a:picLocks noChangeAspect="1"/>
          </p:cNvPicPr>
          <p:nvPr/>
        </p:nvPicPr>
        <p:blipFill>
          <a:blip r:embed="rId7"/>
          <a:stretch>
            <a:fillRect/>
          </a:stretch>
        </p:blipFill>
        <p:spPr>
          <a:xfrm>
            <a:off x="7443659" y="3714257"/>
            <a:ext cx="164618" cy="145816"/>
          </a:xfrm>
          <a:prstGeom prst="rect">
            <a:avLst/>
          </a:prstGeom>
        </p:spPr>
      </p:pic>
      <p:pic>
        <p:nvPicPr>
          <p:cNvPr id="82" name="Picture 81" descr="A yellow sun with triangles&#10;&#10;Description automatically generated">
            <a:extLst>
              <a:ext uri="{FF2B5EF4-FFF2-40B4-BE49-F238E27FC236}">
                <a16:creationId xmlns:a16="http://schemas.microsoft.com/office/drawing/2014/main" id="{FF593634-A8C0-9E3C-6F80-BEDC05314999}"/>
              </a:ext>
            </a:extLst>
          </p:cNvPr>
          <p:cNvPicPr>
            <a:picLocks noChangeAspect="1"/>
          </p:cNvPicPr>
          <p:nvPr/>
        </p:nvPicPr>
        <p:blipFill>
          <a:blip r:embed="rId7"/>
          <a:stretch>
            <a:fillRect/>
          </a:stretch>
        </p:blipFill>
        <p:spPr>
          <a:xfrm>
            <a:off x="7443659" y="3851042"/>
            <a:ext cx="164618" cy="145816"/>
          </a:xfrm>
          <a:prstGeom prst="rect">
            <a:avLst/>
          </a:prstGeom>
        </p:spPr>
      </p:pic>
      <p:pic>
        <p:nvPicPr>
          <p:cNvPr id="83" name="Picture 82" descr="A yellow sun with triangles&#10;&#10;Description automatically generated">
            <a:extLst>
              <a:ext uri="{FF2B5EF4-FFF2-40B4-BE49-F238E27FC236}">
                <a16:creationId xmlns:a16="http://schemas.microsoft.com/office/drawing/2014/main" id="{4AA25A09-8259-E1FB-0DFC-FF21898A334E}"/>
              </a:ext>
            </a:extLst>
          </p:cNvPr>
          <p:cNvPicPr>
            <a:picLocks noChangeAspect="1"/>
          </p:cNvPicPr>
          <p:nvPr/>
        </p:nvPicPr>
        <p:blipFill>
          <a:blip r:embed="rId7"/>
          <a:stretch>
            <a:fillRect/>
          </a:stretch>
        </p:blipFill>
        <p:spPr>
          <a:xfrm>
            <a:off x="7470398" y="4268644"/>
            <a:ext cx="164618" cy="145816"/>
          </a:xfrm>
          <a:prstGeom prst="rect">
            <a:avLst/>
          </a:prstGeom>
        </p:spPr>
      </p:pic>
      <p:pic>
        <p:nvPicPr>
          <p:cNvPr id="84" name="Picture 83" descr="A yellow sun with triangles&#10;&#10;Description automatically generated">
            <a:extLst>
              <a:ext uri="{FF2B5EF4-FFF2-40B4-BE49-F238E27FC236}">
                <a16:creationId xmlns:a16="http://schemas.microsoft.com/office/drawing/2014/main" id="{1EDB4D43-636B-64BE-1936-6A82825F31EF}"/>
              </a:ext>
            </a:extLst>
          </p:cNvPr>
          <p:cNvPicPr>
            <a:picLocks noChangeAspect="1"/>
          </p:cNvPicPr>
          <p:nvPr/>
        </p:nvPicPr>
        <p:blipFill>
          <a:blip r:embed="rId7"/>
          <a:stretch>
            <a:fillRect/>
          </a:stretch>
        </p:blipFill>
        <p:spPr>
          <a:xfrm>
            <a:off x="7470335" y="4097633"/>
            <a:ext cx="164618" cy="145816"/>
          </a:xfrm>
          <a:prstGeom prst="rect">
            <a:avLst/>
          </a:prstGeom>
        </p:spPr>
      </p:pic>
      <p:pic>
        <p:nvPicPr>
          <p:cNvPr id="85" name="Picture 84" descr="A yellow sun with triangles&#10;&#10;Description automatically generated">
            <a:extLst>
              <a:ext uri="{FF2B5EF4-FFF2-40B4-BE49-F238E27FC236}">
                <a16:creationId xmlns:a16="http://schemas.microsoft.com/office/drawing/2014/main" id="{C62AE43D-26E7-D9AE-EBED-DB51F9D443A8}"/>
              </a:ext>
            </a:extLst>
          </p:cNvPr>
          <p:cNvPicPr>
            <a:picLocks noChangeAspect="1"/>
          </p:cNvPicPr>
          <p:nvPr/>
        </p:nvPicPr>
        <p:blipFill>
          <a:blip r:embed="rId7"/>
          <a:stretch>
            <a:fillRect/>
          </a:stretch>
        </p:blipFill>
        <p:spPr>
          <a:xfrm>
            <a:off x="7464285" y="4518929"/>
            <a:ext cx="164618" cy="145816"/>
          </a:xfrm>
          <a:prstGeom prst="rect">
            <a:avLst/>
          </a:prstGeom>
        </p:spPr>
      </p:pic>
      <p:pic>
        <p:nvPicPr>
          <p:cNvPr id="86" name="Picture 85" descr="A yellow sun with triangles&#10;&#10;Description automatically generated">
            <a:extLst>
              <a:ext uri="{FF2B5EF4-FFF2-40B4-BE49-F238E27FC236}">
                <a16:creationId xmlns:a16="http://schemas.microsoft.com/office/drawing/2014/main" id="{4FB2923E-6DA8-4087-1D28-4A052C482B03}"/>
              </a:ext>
            </a:extLst>
          </p:cNvPr>
          <p:cNvPicPr>
            <a:picLocks noChangeAspect="1"/>
          </p:cNvPicPr>
          <p:nvPr/>
        </p:nvPicPr>
        <p:blipFill>
          <a:blip r:embed="rId7"/>
          <a:stretch>
            <a:fillRect/>
          </a:stretch>
        </p:blipFill>
        <p:spPr>
          <a:xfrm>
            <a:off x="9050872" y="3264583"/>
            <a:ext cx="164618" cy="145816"/>
          </a:xfrm>
          <a:prstGeom prst="rect">
            <a:avLst/>
          </a:prstGeom>
        </p:spPr>
      </p:pic>
      <p:pic>
        <p:nvPicPr>
          <p:cNvPr id="87" name="Picture 86" descr="A yellow sun with triangles&#10;&#10;Description automatically generated">
            <a:extLst>
              <a:ext uri="{FF2B5EF4-FFF2-40B4-BE49-F238E27FC236}">
                <a16:creationId xmlns:a16="http://schemas.microsoft.com/office/drawing/2014/main" id="{62C43BF5-D340-A6D6-0AA3-3B8050FD424C}"/>
              </a:ext>
            </a:extLst>
          </p:cNvPr>
          <p:cNvPicPr>
            <a:picLocks noChangeAspect="1"/>
          </p:cNvPicPr>
          <p:nvPr/>
        </p:nvPicPr>
        <p:blipFill>
          <a:blip r:embed="rId7"/>
          <a:stretch>
            <a:fillRect/>
          </a:stretch>
        </p:blipFill>
        <p:spPr>
          <a:xfrm>
            <a:off x="9053744" y="3707592"/>
            <a:ext cx="164618" cy="145816"/>
          </a:xfrm>
          <a:prstGeom prst="rect">
            <a:avLst/>
          </a:prstGeom>
        </p:spPr>
      </p:pic>
      <p:pic>
        <p:nvPicPr>
          <p:cNvPr id="88" name="Picture 87" descr="A yellow sun with triangles&#10;&#10;Description automatically generated">
            <a:extLst>
              <a:ext uri="{FF2B5EF4-FFF2-40B4-BE49-F238E27FC236}">
                <a16:creationId xmlns:a16="http://schemas.microsoft.com/office/drawing/2014/main" id="{B42EE93D-77C0-7845-7D05-32A089787D84}"/>
              </a:ext>
            </a:extLst>
          </p:cNvPr>
          <p:cNvPicPr>
            <a:picLocks noChangeAspect="1"/>
          </p:cNvPicPr>
          <p:nvPr/>
        </p:nvPicPr>
        <p:blipFill>
          <a:blip r:embed="rId7"/>
          <a:stretch>
            <a:fillRect/>
          </a:stretch>
        </p:blipFill>
        <p:spPr>
          <a:xfrm>
            <a:off x="9049601" y="3853903"/>
            <a:ext cx="164618" cy="145816"/>
          </a:xfrm>
          <a:prstGeom prst="rect">
            <a:avLst/>
          </a:prstGeom>
        </p:spPr>
      </p:pic>
      <p:pic>
        <p:nvPicPr>
          <p:cNvPr id="89" name="Picture 88" descr="A yellow sun with triangles&#10;&#10;Description automatically generated">
            <a:extLst>
              <a:ext uri="{FF2B5EF4-FFF2-40B4-BE49-F238E27FC236}">
                <a16:creationId xmlns:a16="http://schemas.microsoft.com/office/drawing/2014/main" id="{C0D364F1-8F58-3DD7-550A-24DEF198E63D}"/>
              </a:ext>
            </a:extLst>
          </p:cNvPr>
          <p:cNvPicPr>
            <a:picLocks noChangeAspect="1"/>
          </p:cNvPicPr>
          <p:nvPr/>
        </p:nvPicPr>
        <p:blipFill>
          <a:blip r:embed="rId7"/>
          <a:stretch>
            <a:fillRect/>
          </a:stretch>
        </p:blipFill>
        <p:spPr>
          <a:xfrm>
            <a:off x="9027726" y="4118886"/>
            <a:ext cx="164618" cy="145816"/>
          </a:xfrm>
          <a:prstGeom prst="rect">
            <a:avLst/>
          </a:prstGeom>
        </p:spPr>
      </p:pic>
      <p:pic>
        <p:nvPicPr>
          <p:cNvPr id="91" name="Picture 90" descr="A yellow sun with triangles&#10;&#10;Description automatically generated">
            <a:extLst>
              <a:ext uri="{FF2B5EF4-FFF2-40B4-BE49-F238E27FC236}">
                <a16:creationId xmlns:a16="http://schemas.microsoft.com/office/drawing/2014/main" id="{8DD55192-CAA1-8764-40C5-27DF897FA54F}"/>
              </a:ext>
            </a:extLst>
          </p:cNvPr>
          <p:cNvPicPr>
            <a:picLocks noChangeAspect="1"/>
          </p:cNvPicPr>
          <p:nvPr/>
        </p:nvPicPr>
        <p:blipFill>
          <a:blip r:embed="rId7"/>
          <a:stretch>
            <a:fillRect/>
          </a:stretch>
        </p:blipFill>
        <p:spPr>
          <a:xfrm>
            <a:off x="9008564" y="4440629"/>
            <a:ext cx="164618" cy="145816"/>
          </a:xfrm>
          <a:prstGeom prst="rect">
            <a:avLst/>
          </a:prstGeom>
        </p:spPr>
      </p:pic>
      <p:pic>
        <p:nvPicPr>
          <p:cNvPr id="93" name="Picture 92" descr="A yellow sun with triangles&#10;&#10;Description automatically generated">
            <a:extLst>
              <a:ext uri="{FF2B5EF4-FFF2-40B4-BE49-F238E27FC236}">
                <a16:creationId xmlns:a16="http://schemas.microsoft.com/office/drawing/2014/main" id="{56A8D441-712A-A955-7779-16B9574062EB}"/>
              </a:ext>
            </a:extLst>
          </p:cNvPr>
          <p:cNvPicPr>
            <a:picLocks noChangeAspect="1"/>
          </p:cNvPicPr>
          <p:nvPr/>
        </p:nvPicPr>
        <p:blipFill>
          <a:blip r:embed="rId7"/>
          <a:stretch>
            <a:fillRect/>
          </a:stretch>
        </p:blipFill>
        <p:spPr>
          <a:xfrm>
            <a:off x="7287659" y="5390718"/>
            <a:ext cx="164618" cy="145816"/>
          </a:xfrm>
          <a:prstGeom prst="rect">
            <a:avLst/>
          </a:prstGeom>
        </p:spPr>
      </p:pic>
      <p:pic>
        <p:nvPicPr>
          <p:cNvPr id="94" name="Picture 93" descr="A yellow sun with triangles&#10;&#10;Description automatically generated">
            <a:extLst>
              <a:ext uri="{FF2B5EF4-FFF2-40B4-BE49-F238E27FC236}">
                <a16:creationId xmlns:a16="http://schemas.microsoft.com/office/drawing/2014/main" id="{B9B01E80-39F2-4544-8CE3-C7C2DCBD4F9F}"/>
              </a:ext>
            </a:extLst>
          </p:cNvPr>
          <p:cNvPicPr>
            <a:picLocks noChangeAspect="1"/>
          </p:cNvPicPr>
          <p:nvPr/>
        </p:nvPicPr>
        <p:blipFill>
          <a:blip r:embed="rId7"/>
          <a:stretch>
            <a:fillRect/>
          </a:stretch>
        </p:blipFill>
        <p:spPr>
          <a:xfrm>
            <a:off x="5783154" y="5463626"/>
            <a:ext cx="164618" cy="145816"/>
          </a:xfrm>
          <a:prstGeom prst="rect">
            <a:avLst/>
          </a:prstGeom>
        </p:spPr>
      </p:pic>
      <p:sp>
        <p:nvSpPr>
          <p:cNvPr id="8" name="Freeform 44">
            <a:extLst>
              <a:ext uri="{FF2B5EF4-FFF2-40B4-BE49-F238E27FC236}">
                <a16:creationId xmlns:a16="http://schemas.microsoft.com/office/drawing/2014/main" id="{506F3A13-53EE-C974-DCC0-13849226945C}"/>
              </a:ext>
            </a:extLst>
          </p:cNvPr>
          <p:cNvSpPr/>
          <p:nvPr/>
        </p:nvSpPr>
        <p:spPr>
          <a:xfrm>
            <a:off x="6144740" y="988092"/>
            <a:ext cx="206739" cy="151471"/>
          </a:xfrm>
          <a:prstGeom prst="rect">
            <a:avLst/>
          </a:prstGeom>
          <a:blipFill>
            <a:blip r:embed="rId5">
              <a:extLst>
                <a:ext uri="{96DAC541-7B7A-43D3-8B79-37D633B846F1}">
                  <asvg:svgBlip xmlns:asvg="http://schemas.microsoft.com/office/drawing/2016/SVG/main" r:embed="rId6"/>
                </a:ext>
              </a:extLst>
            </a:blip>
            <a:stretch>
              <a:fillRect/>
            </a:stretch>
          </a:blipFill>
        </p:spPr>
        <p:txBody>
          <a:bodyPr/>
          <a:lstStyle/>
          <a:p>
            <a:endParaRPr lang="en-GB"/>
          </a:p>
        </p:txBody>
      </p:sp>
      <p:sp>
        <p:nvSpPr>
          <p:cNvPr id="2" name="Freeform 26">
            <a:extLst>
              <a:ext uri="{FF2B5EF4-FFF2-40B4-BE49-F238E27FC236}">
                <a16:creationId xmlns:a16="http://schemas.microsoft.com/office/drawing/2014/main" id="{F44CCBCD-6F42-E491-C945-B1C2F5BB93D2}"/>
              </a:ext>
            </a:extLst>
          </p:cNvPr>
          <p:cNvSpPr/>
          <p:nvPr/>
        </p:nvSpPr>
        <p:spPr>
          <a:xfrm rot="725789">
            <a:off x="66203" y="30325"/>
            <a:ext cx="742062" cy="710458"/>
          </a:xfrm>
          <a:custGeom>
            <a:avLst/>
            <a:gdLst/>
            <a:ahLst/>
            <a:cxnLst/>
            <a:rect l="l" t="t" r="r" b="b"/>
            <a:pathLst>
              <a:path w="2155676" h="2130834">
                <a:moveTo>
                  <a:pt x="0" y="0"/>
                </a:moveTo>
                <a:lnTo>
                  <a:pt x="2155675" y="0"/>
                </a:lnTo>
                <a:lnTo>
                  <a:pt x="2155675" y="2130834"/>
                </a:lnTo>
                <a:lnTo>
                  <a:pt x="0" y="2130834"/>
                </a:lnTo>
                <a:lnTo>
                  <a:pt x="0" y="0"/>
                </a:lnTo>
                <a:close/>
              </a:path>
            </a:pathLst>
          </a:custGeom>
          <a:blipFill>
            <a:blip r:embed="rId8"/>
            <a:stretch>
              <a:fillRect/>
            </a:stretch>
          </a:blipFill>
        </p:spPr>
        <p:txBody>
          <a:bodyPr/>
          <a:lstStyle/>
          <a:p>
            <a:endParaRPr lang="en-GB"/>
          </a:p>
        </p:txBody>
      </p:sp>
      <p:sp>
        <p:nvSpPr>
          <p:cNvPr id="28" name="Freeform 44">
            <a:extLst>
              <a:ext uri="{FF2B5EF4-FFF2-40B4-BE49-F238E27FC236}">
                <a16:creationId xmlns:a16="http://schemas.microsoft.com/office/drawing/2014/main" id="{7577BC06-7822-6721-C1B8-EF765019B579}"/>
              </a:ext>
            </a:extLst>
          </p:cNvPr>
          <p:cNvSpPr/>
          <p:nvPr/>
        </p:nvSpPr>
        <p:spPr>
          <a:xfrm>
            <a:off x="4617156" y="1124205"/>
            <a:ext cx="206739" cy="151471"/>
          </a:xfrm>
          <a:prstGeom prst="rect">
            <a:avLst/>
          </a:prstGeom>
          <a:blipFill>
            <a:blip r:embed="rId5">
              <a:extLst>
                <a:ext uri="{96DAC541-7B7A-43D3-8B79-37D633B846F1}">
                  <asvg:svgBlip xmlns:asvg="http://schemas.microsoft.com/office/drawing/2016/SVG/main" r:embed="rId6"/>
                </a:ext>
              </a:extLst>
            </a:blip>
            <a:stretch>
              <a:fillRect/>
            </a:stretch>
          </a:blipFill>
        </p:spPr>
        <p:txBody>
          <a:bodyPr/>
          <a:lstStyle/>
          <a:p>
            <a:endParaRPr lang="en-GB"/>
          </a:p>
        </p:txBody>
      </p:sp>
      <p:sp>
        <p:nvSpPr>
          <p:cNvPr id="49" name="Freeform 23">
            <a:extLst>
              <a:ext uri="{FF2B5EF4-FFF2-40B4-BE49-F238E27FC236}">
                <a16:creationId xmlns:a16="http://schemas.microsoft.com/office/drawing/2014/main" id="{A4CB1FDE-161E-F690-6CCA-32D9A75ADFA8}"/>
              </a:ext>
            </a:extLst>
          </p:cNvPr>
          <p:cNvSpPr/>
          <p:nvPr/>
        </p:nvSpPr>
        <p:spPr>
          <a:xfrm flipH="1">
            <a:off x="2407966" y="2640314"/>
            <a:ext cx="164618" cy="243335"/>
          </a:xfrm>
          <a:custGeom>
            <a:avLst/>
            <a:gdLst/>
            <a:ahLst/>
            <a:cxnLst/>
            <a:rect l="l" t="t" r="r" b="b"/>
            <a:pathLst>
              <a:path w="424791" h="647188">
                <a:moveTo>
                  <a:pt x="424791" y="0"/>
                </a:moveTo>
                <a:lnTo>
                  <a:pt x="0" y="0"/>
                </a:lnTo>
                <a:lnTo>
                  <a:pt x="0" y="647189"/>
                </a:lnTo>
                <a:lnTo>
                  <a:pt x="424791" y="647189"/>
                </a:lnTo>
                <a:lnTo>
                  <a:pt x="424791" y="0"/>
                </a:lnTo>
                <a:close/>
              </a:path>
            </a:pathLst>
          </a:custGeom>
          <a:blipFill>
            <a:blip r:embed="rId9">
              <a:extLst>
                <a:ext uri="{96DAC541-7B7A-43D3-8B79-37D633B846F1}">
                  <asvg:svgBlip xmlns:asvg="http://schemas.microsoft.com/office/drawing/2016/SVG/main" r:embed="rId10"/>
                </a:ext>
              </a:extLst>
            </a:blip>
            <a:stretch>
              <a:fillRect/>
            </a:stretch>
          </a:blipFill>
        </p:spPr>
        <p:txBody>
          <a:bodyPr/>
          <a:lstStyle/>
          <a:p>
            <a:endParaRPr lang="en-GB"/>
          </a:p>
        </p:txBody>
      </p:sp>
      <p:grpSp>
        <p:nvGrpSpPr>
          <p:cNvPr id="97" name="Group 7">
            <a:extLst>
              <a:ext uri="{FF2B5EF4-FFF2-40B4-BE49-F238E27FC236}">
                <a16:creationId xmlns:a16="http://schemas.microsoft.com/office/drawing/2014/main" id="{1DA37B4E-5F09-47AD-3681-B140F08DCF5F}"/>
              </a:ext>
            </a:extLst>
          </p:cNvPr>
          <p:cNvGrpSpPr/>
          <p:nvPr/>
        </p:nvGrpSpPr>
        <p:grpSpPr>
          <a:xfrm>
            <a:off x="7070931" y="2536500"/>
            <a:ext cx="259528" cy="242212"/>
            <a:chOff x="0" y="0"/>
            <a:chExt cx="3741232" cy="3821539"/>
          </a:xfrm>
        </p:grpSpPr>
        <p:sp>
          <p:nvSpPr>
            <p:cNvPr id="98" name="Freeform 8">
              <a:extLst>
                <a:ext uri="{FF2B5EF4-FFF2-40B4-BE49-F238E27FC236}">
                  <a16:creationId xmlns:a16="http://schemas.microsoft.com/office/drawing/2014/main" id="{B64FEA41-F06D-DE67-C8A9-71DE2BCA924A}"/>
                </a:ext>
              </a:extLst>
            </p:cNvPr>
            <p:cNvSpPr/>
            <p:nvPr/>
          </p:nvSpPr>
          <p:spPr>
            <a:xfrm>
              <a:off x="608333" y="853829"/>
              <a:ext cx="3132899" cy="2967710"/>
            </a:xfrm>
            <a:custGeom>
              <a:avLst/>
              <a:gdLst/>
              <a:ahLst/>
              <a:cxnLst/>
              <a:rect l="l" t="t" r="r" b="b"/>
              <a:pathLst>
                <a:path w="3132899" h="2967710">
                  <a:moveTo>
                    <a:pt x="0" y="0"/>
                  </a:moveTo>
                  <a:lnTo>
                    <a:pt x="3132899" y="0"/>
                  </a:lnTo>
                  <a:lnTo>
                    <a:pt x="3132899" y="2967710"/>
                  </a:lnTo>
                  <a:lnTo>
                    <a:pt x="0" y="2967710"/>
                  </a:lnTo>
                  <a:lnTo>
                    <a:pt x="0" y="0"/>
                  </a:lnTo>
                  <a:close/>
                </a:path>
              </a:pathLst>
            </a:custGeom>
            <a:blipFill>
              <a:blip r:embed="rId11">
                <a:extLst>
                  <a:ext uri="{96DAC541-7B7A-43D3-8B79-37D633B846F1}">
                    <asvg:svgBlip xmlns:asvg="http://schemas.microsoft.com/office/drawing/2016/SVG/main" r:embed="rId12"/>
                  </a:ext>
                </a:extLst>
              </a:blip>
              <a:stretch>
                <a:fillRect/>
              </a:stretch>
            </a:blipFill>
          </p:spPr>
          <p:txBody>
            <a:bodyPr/>
            <a:lstStyle/>
            <a:p>
              <a:endParaRPr lang="en-GB"/>
            </a:p>
          </p:txBody>
        </p:sp>
        <p:sp>
          <p:nvSpPr>
            <p:cNvPr id="99" name="Freeform 9">
              <a:extLst>
                <a:ext uri="{FF2B5EF4-FFF2-40B4-BE49-F238E27FC236}">
                  <a16:creationId xmlns:a16="http://schemas.microsoft.com/office/drawing/2014/main" id="{C08E48B9-6111-70A3-4C72-A4C93BDEF15B}"/>
                </a:ext>
              </a:extLst>
            </p:cNvPr>
            <p:cNvSpPr/>
            <p:nvPr/>
          </p:nvSpPr>
          <p:spPr>
            <a:xfrm rot="10078272">
              <a:off x="621769" y="184916"/>
              <a:ext cx="1971350" cy="1867406"/>
            </a:xfrm>
            <a:custGeom>
              <a:avLst/>
              <a:gdLst/>
              <a:ahLst/>
              <a:cxnLst/>
              <a:rect l="l" t="t" r="r" b="b"/>
              <a:pathLst>
                <a:path w="1971350" h="1867406">
                  <a:moveTo>
                    <a:pt x="0" y="0"/>
                  </a:moveTo>
                  <a:lnTo>
                    <a:pt x="1971350" y="0"/>
                  </a:lnTo>
                  <a:lnTo>
                    <a:pt x="1971350" y="1867406"/>
                  </a:lnTo>
                  <a:lnTo>
                    <a:pt x="0" y="1867406"/>
                  </a:lnTo>
                  <a:lnTo>
                    <a:pt x="0" y="0"/>
                  </a:lnTo>
                  <a:close/>
                </a:path>
              </a:pathLst>
            </a:custGeom>
            <a:blipFill>
              <a:blip r:embed="rId13">
                <a:extLst>
                  <a:ext uri="{96DAC541-7B7A-43D3-8B79-37D633B846F1}">
                    <asvg:svgBlip xmlns:asvg="http://schemas.microsoft.com/office/drawing/2016/SVG/main" r:embed="rId14"/>
                  </a:ext>
                </a:extLst>
              </a:blip>
              <a:stretch>
                <a:fillRect/>
              </a:stretch>
            </a:blipFill>
          </p:spPr>
          <p:txBody>
            <a:bodyPr/>
            <a:lstStyle/>
            <a:p>
              <a:endParaRPr lang="en-GB"/>
            </a:p>
          </p:txBody>
        </p:sp>
        <p:grpSp>
          <p:nvGrpSpPr>
            <p:cNvPr id="100" name="Group 10">
              <a:extLst>
                <a:ext uri="{FF2B5EF4-FFF2-40B4-BE49-F238E27FC236}">
                  <a16:creationId xmlns:a16="http://schemas.microsoft.com/office/drawing/2014/main" id="{EDDFA229-BFDF-166A-26F1-AC89F41E4973}"/>
                </a:ext>
              </a:extLst>
            </p:cNvPr>
            <p:cNvGrpSpPr/>
            <p:nvPr/>
          </p:nvGrpSpPr>
          <p:grpSpPr>
            <a:xfrm>
              <a:off x="0" y="1810741"/>
              <a:ext cx="852996" cy="852996"/>
              <a:chOff x="0" y="0"/>
              <a:chExt cx="812800" cy="812800"/>
            </a:xfrm>
          </p:grpSpPr>
          <p:sp>
            <p:nvSpPr>
              <p:cNvPr id="104" name="Freeform 11">
                <a:extLst>
                  <a:ext uri="{FF2B5EF4-FFF2-40B4-BE49-F238E27FC236}">
                    <a16:creationId xmlns:a16="http://schemas.microsoft.com/office/drawing/2014/main" id="{64168EC1-2120-AEC6-666B-A8745ABC3F09}"/>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744A03"/>
              </a:solidFill>
            </p:spPr>
            <p:txBody>
              <a:bodyPr/>
              <a:lstStyle/>
              <a:p>
                <a:endParaRPr lang="en-GB"/>
              </a:p>
            </p:txBody>
          </p:sp>
          <p:sp>
            <p:nvSpPr>
              <p:cNvPr id="105" name="TextBox 12">
                <a:extLst>
                  <a:ext uri="{FF2B5EF4-FFF2-40B4-BE49-F238E27FC236}">
                    <a16:creationId xmlns:a16="http://schemas.microsoft.com/office/drawing/2014/main" id="{B06EDB94-A1C1-DA80-F872-4CA53FB781EC}"/>
                  </a:ext>
                </a:extLst>
              </p:cNvPr>
              <p:cNvSpPr txBox="1"/>
              <p:nvPr/>
            </p:nvSpPr>
            <p:spPr>
              <a:xfrm>
                <a:off x="76200" y="47625"/>
                <a:ext cx="660400" cy="688975"/>
              </a:xfrm>
              <a:prstGeom prst="rect">
                <a:avLst/>
              </a:prstGeom>
            </p:spPr>
            <p:txBody>
              <a:bodyPr lIns="50800" tIns="50800" rIns="50800" bIns="50800" rtlCol="0" anchor="ctr"/>
              <a:lstStyle/>
              <a:p>
                <a:pPr algn="ctr">
                  <a:lnSpc>
                    <a:spcPts val="1960"/>
                  </a:lnSpc>
                </a:pPr>
                <a:endParaRPr/>
              </a:p>
            </p:txBody>
          </p:sp>
        </p:grpSp>
        <p:grpSp>
          <p:nvGrpSpPr>
            <p:cNvPr id="101" name="Group 100">
              <a:extLst>
                <a:ext uri="{FF2B5EF4-FFF2-40B4-BE49-F238E27FC236}">
                  <a16:creationId xmlns:a16="http://schemas.microsoft.com/office/drawing/2014/main" id="{5FBBA047-F336-CDB9-577A-CFD57E967DC3}"/>
                </a:ext>
              </a:extLst>
            </p:cNvPr>
            <p:cNvGrpSpPr/>
            <p:nvPr/>
          </p:nvGrpSpPr>
          <p:grpSpPr>
            <a:xfrm>
              <a:off x="2570638" y="270521"/>
              <a:ext cx="583309" cy="583309"/>
              <a:chOff x="0" y="0"/>
              <a:chExt cx="812800" cy="812800"/>
            </a:xfrm>
          </p:grpSpPr>
          <p:sp>
            <p:nvSpPr>
              <p:cNvPr id="102" name="Freeform 14">
                <a:extLst>
                  <a:ext uri="{FF2B5EF4-FFF2-40B4-BE49-F238E27FC236}">
                    <a16:creationId xmlns:a16="http://schemas.microsoft.com/office/drawing/2014/main" id="{CA7B0F89-103A-B44A-C061-0C10A85DB3C4}"/>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E6721F"/>
              </a:solidFill>
            </p:spPr>
            <p:txBody>
              <a:bodyPr/>
              <a:lstStyle/>
              <a:p>
                <a:endParaRPr lang="en-GB"/>
              </a:p>
            </p:txBody>
          </p:sp>
          <p:sp>
            <p:nvSpPr>
              <p:cNvPr id="103" name="TextBox 102">
                <a:extLst>
                  <a:ext uri="{FF2B5EF4-FFF2-40B4-BE49-F238E27FC236}">
                    <a16:creationId xmlns:a16="http://schemas.microsoft.com/office/drawing/2014/main" id="{2E972AF6-7297-5596-768F-50C9FD657179}"/>
                  </a:ext>
                </a:extLst>
              </p:cNvPr>
              <p:cNvSpPr txBox="1"/>
              <p:nvPr/>
            </p:nvSpPr>
            <p:spPr>
              <a:xfrm>
                <a:off x="76200" y="47625"/>
                <a:ext cx="660400" cy="688975"/>
              </a:xfrm>
              <a:prstGeom prst="rect">
                <a:avLst/>
              </a:prstGeom>
            </p:spPr>
            <p:txBody>
              <a:bodyPr lIns="50800" tIns="50800" rIns="50800" bIns="50800" rtlCol="0" anchor="ctr"/>
              <a:lstStyle/>
              <a:p>
                <a:pPr algn="ctr">
                  <a:lnSpc>
                    <a:spcPts val="1960"/>
                  </a:lnSpc>
                </a:pPr>
                <a:endParaRPr/>
              </a:p>
            </p:txBody>
          </p:sp>
        </p:grpSp>
      </p:grpSp>
      <p:sp>
        <p:nvSpPr>
          <p:cNvPr id="113" name="Freeform 23">
            <a:extLst>
              <a:ext uri="{FF2B5EF4-FFF2-40B4-BE49-F238E27FC236}">
                <a16:creationId xmlns:a16="http://schemas.microsoft.com/office/drawing/2014/main" id="{058C453B-1E1A-D6AC-C5BF-EA46319B35DB}"/>
              </a:ext>
            </a:extLst>
          </p:cNvPr>
          <p:cNvSpPr/>
          <p:nvPr/>
        </p:nvSpPr>
        <p:spPr>
          <a:xfrm flipH="1">
            <a:off x="8787526" y="1371816"/>
            <a:ext cx="164618" cy="243335"/>
          </a:xfrm>
          <a:custGeom>
            <a:avLst/>
            <a:gdLst/>
            <a:ahLst/>
            <a:cxnLst/>
            <a:rect l="l" t="t" r="r" b="b"/>
            <a:pathLst>
              <a:path w="424791" h="647188">
                <a:moveTo>
                  <a:pt x="424791" y="0"/>
                </a:moveTo>
                <a:lnTo>
                  <a:pt x="0" y="0"/>
                </a:lnTo>
                <a:lnTo>
                  <a:pt x="0" y="647189"/>
                </a:lnTo>
                <a:lnTo>
                  <a:pt x="424791" y="647189"/>
                </a:lnTo>
                <a:lnTo>
                  <a:pt x="424791" y="0"/>
                </a:lnTo>
                <a:close/>
              </a:path>
            </a:pathLst>
          </a:custGeom>
          <a:blipFill>
            <a:blip r:embed="rId9">
              <a:extLst>
                <a:ext uri="{96DAC541-7B7A-43D3-8B79-37D633B846F1}">
                  <asvg:svgBlip xmlns:asvg="http://schemas.microsoft.com/office/drawing/2016/SVG/main" r:embed="rId10"/>
                </a:ext>
              </a:extLst>
            </a:blip>
            <a:stretch>
              <a:fillRect/>
            </a:stretch>
          </a:blipFill>
        </p:spPr>
        <p:txBody>
          <a:bodyPr/>
          <a:lstStyle/>
          <a:p>
            <a:endParaRPr lang="en-GB"/>
          </a:p>
        </p:txBody>
      </p:sp>
      <p:sp>
        <p:nvSpPr>
          <p:cNvPr id="33" name="Freeform 23">
            <a:extLst>
              <a:ext uri="{FF2B5EF4-FFF2-40B4-BE49-F238E27FC236}">
                <a16:creationId xmlns:a16="http://schemas.microsoft.com/office/drawing/2014/main" id="{86E7FBD1-3D85-E364-45FA-E9353E706880}"/>
              </a:ext>
            </a:extLst>
          </p:cNvPr>
          <p:cNvSpPr/>
          <p:nvPr/>
        </p:nvSpPr>
        <p:spPr>
          <a:xfrm flipH="1">
            <a:off x="2777419" y="1576829"/>
            <a:ext cx="164618" cy="243335"/>
          </a:xfrm>
          <a:custGeom>
            <a:avLst/>
            <a:gdLst/>
            <a:ahLst/>
            <a:cxnLst/>
            <a:rect l="l" t="t" r="r" b="b"/>
            <a:pathLst>
              <a:path w="424791" h="647188">
                <a:moveTo>
                  <a:pt x="424791" y="0"/>
                </a:moveTo>
                <a:lnTo>
                  <a:pt x="0" y="0"/>
                </a:lnTo>
                <a:lnTo>
                  <a:pt x="0" y="647189"/>
                </a:lnTo>
                <a:lnTo>
                  <a:pt x="424791" y="647189"/>
                </a:lnTo>
                <a:lnTo>
                  <a:pt x="424791" y="0"/>
                </a:lnTo>
                <a:close/>
              </a:path>
            </a:pathLst>
          </a:custGeom>
          <a:blipFill>
            <a:blip r:embed="rId9">
              <a:extLst>
                <a:ext uri="{96DAC541-7B7A-43D3-8B79-37D633B846F1}">
                  <asvg:svgBlip xmlns:asvg="http://schemas.microsoft.com/office/drawing/2016/SVG/main" r:embed="rId10"/>
                </a:ext>
              </a:extLst>
            </a:blip>
            <a:stretch>
              <a:fillRect/>
            </a:stretch>
          </a:blipFill>
        </p:spPr>
        <p:txBody>
          <a:bodyPr/>
          <a:lstStyle/>
          <a:p>
            <a:endParaRPr lang="en-GB"/>
          </a:p>
        </p:txBody>
      </p:sp>
      <p:sp>
        <p:nvSpPr>
          <p:cNvPr id="52" name="Freeform 23">
            <a:extLst>
              <a:ext uri="{FF2B5EF4-FFF2-40B4-BE49-F238E27FC236}">
                <a16:creationId xmlns:a16="http://schemas.microsoft.com/office/drawing/2014/main" id="{9CC37A19-1004-9C7E-FA5F-4C6A19D17067}"/>
              </a:ext>
            </a:extLst>
          </p:cNvPr>
          <p:cNvSpPr/>
          <p:nvPr/>
        </p:nvSpPr>
        <p:spPr>
          <a:xfrm flipH="1">
            <a:off x="7386086" y="1345717"/>
            <a:ext cx="164618" cy="243335"/>
          </a:xfrm>
          <a:custGeom>
            <a:avLst/>
            <a:gdLst/>
            <a:ahLst/>
            <a:cxnLst/>
            <a:rect l="l" t="t" r="r" b="b"/>
            <a:pathLst>
              <a:path w="424791" h="647188">
                <a:moveTo>
                  <a:pt x="424791" y="0"/>
                </a:moveTo>
                <a:lnTo>
                  <a:pt x="0" y="0"/>
                </a:lnTo>
                <a:lnTo>
                  <a:pt x="0" y="647189"/>
                </a:lnTo>
                <a:lnTo>
                  <a:pt x="424791" y="647189"/>
                </a:lnTo>
                <a:lnTo>
                  <a:pt x="424791" y="0"/>
                </a:lnTo>
                <a:close/>
              </a:path>
            </a:pathLst>
          </a:custGeom>
          <a:blipFill>
            <a:blip r:embed="rId9">
              <a:extLst>
                <a:ext uri="{96DAC541-7B7A-43D3-8B79-37D633B846F1}">
                  <asvg:svgBlip xmlns:asvg="http://schemas.microsoft.com/office/drawing/2016/SVG/main" r:embed="rId10"/>
                </a:ext>
              </a:extLst>
            </a:blip>
            <a:stretch>
              <a:fillRect/>
            </a:stretch>
          </a:blipFill>
        </p:spPr>
        <p:txBody>
          <a:bodyPr/>
          <a:lstStyle/>
          <a:p>
            <a:endParaRPr lang="en-GB"/>
          </a:p>
        </p:txBody>
      </p:sp>
      <p:pic>
        <p:nvPicPr>
          <p:cNvPr id="92" name="Picture 91" descr="A group of tractors with different colors&#10;&#10;Description automatically generated">
            <a:extLst>
              <a:ext uri="{FF2B5EF4-FFF2-40B4-BE49-F238E27FC236}">
                <a16:creationId xmlns:a16="http://schemas.microsoft.com/office/drawing/2014/main" id="{EBA9F558-DD80-19A5-0C2B-FB3B054CF6F7}"/>
              </a:ext>
            </a:extLst>
          </p:cNvPr>
          <p:cNvPicPr>
            <a:picLocks noChangeAspect="1"/>
          </p:cNvPicPr>
          <p:nvPr/>
        </p:nvPicPr>
        <p:blipFill rotWithShape="1">
          <a:blip r:embed="rId3">
            <a:clrChange>
              <a:clrFrom>
                <a:srgbClr val="FFFFFF"/>
              </a:clrFrom>
              <a:clrTo>
                <a:srgbClr val="FFFFFF">
                  <a:alpha val="0"/>
                </a:srgbClr>
              </a:clrTo>
            </a:clrChange>
            <a:extLst>
              <a:ext uri="{BEBA8EAE-BF5A-486C-A8C5-ECC9F3942E4B}">
                <a14:imgProps xmlns:a14="http://schemas.microsoft.com/office/drawing/2010/main">
                  <a14:imgLayer r:embed="rId4">
                    <a14:imgEffect>
                      <a14:brightnessContrast bright="20000" contrast="-40000"/>
                    </a14:imgEffect>
                  </a14:imgLayer>
                </a14:imgProps>
              </a:ext>
            </a:extLst>
          </a:blip>
          <a:srcRect l="66176" t="48941"/>
          <a:stretch/>
        </p:blipFill>
        <p:spPr>
          <a:xfrm flipH="1">
            <a:off x="4596515" y="2651646"/>
            <a:ext cx="248019" cy="209472"/>
          </a:xfrm>
          <a:prstGeom prst="rect">
            <a:avLst/>
          </a:prstGeom>
        </p:spPr>
      </p:pic>
      <p:pic>
        <p:nvPicPr>
          <p:cNvPr id="108" name="Picture 107" descr="A group of tractors with different colors&#10;&#10;Description automatically generated">
            <a:extLst>
              <a:ext uri="{FF2B5EF4-FFF2-40B4-BE49-F238E27FC236}">
                <a16:creationId xmlns:a16="http://schemas.microsoft.com/office/drawing/2014/main" id="{EAA534C6-025F-B2AB-EB59-B13FDB86AEA4}"/>
              </a:ext>
            </a:extLst>
          </p:cNvPr>
          <p:cNvPicPr>
            <a:picLocks noChangeAspect="1"/>
          </p:cNvPicPr>
          <p:nvPr/>
        </p:nvPicPr>
        <p:blipFill rotWithShape="1">
          <a:blip r:embed="rId3">
            <a:clrChange>
              <a:clrFrom>
                <a:srgbClr val="FFFFFF"/>
              </a:clrFrom>
              <a:clrTo>
                <a:srgbClr val="FFFFFF">
                  <a:alpha val="0"/>
                </a:srgbClr>
              </a:clrTo>
            </a:clrChange>
            <a:extLst>
              <a:ext uri="{BEBA8EAE-BF5A-486C-A8C5-ECC9F3942E4B}">
                <a14:imgProps xmlns:a14="http://schemas.microsoft.com/office/drawing/2010/main">
                  <a14:imgLayer r:embed="rId4">
                    <a14:imgEffect>
                      <a14:brightnessContrast bright="20000" contrast="-40000"/>
                    </a14:imgEffect>
                  </a14:imgLayer>
                </a14:imgProps>
              </a:ext>
            </a:extLst>
          </a:blip>
          <a:srcRect l="66176" t="48941"/>
          <a:stretch/>
        </p:blipFill>
        <p:spPr>
          <a:xfrm flipH="1">
            <a:off x="3052784" y="2696155"/>
            <a:ext cx="248019" cy="209472"/>
          </a:xfrm>
          <a:prstGeom prst="rect">
            <a:avLst/>
          </a:prstGeom>
        </p:spPr>
      </p:pic>
      <p:sp>
        <p:nvSpPr>
          <p:cNvPr id="112" name="Freeform 23">
            <a:extLst>
              <a:ext uri="{FF2B5EF4-FFF2-40B4-BE49-F238E27FC236}">
                <a16:creationId xmlns:a16="http://schemas.microsoft.com/office/drawing/2014/main" id="{19CC6EAB-2E45-0444-3791-1267A89D3775}"/>
              </a:ext>
            </a:extLst>
          </p:cNvPr>
          <p:cNvSpPr/>
          <p:nvPr/>
        </p:nvSpPr>
        <p:spPr>
          <a:xfrm flipH="1">
            <a:off x="7412596" y="2532804"/>
            <a:ext cx="164618" cy="243335"/>
          </a:xfrm>
          <a:custGeom>
            <a:avLst/>
            <a:gdLst/>
            <a:ahLst/>
            <a:cxnLst/>
            <a:rect l="l" t="t" r="r" b="b"/>
            <a:pathLst>
              <a:path w="424791" h="647188">
                <a:moveTo>
                  <a:pt x="424791" y="0"/>
                </a:moveTo>
                <a:lnTo>
                  <a:pt x="0" y="0"/>
                </a:lnTo>
                <a:lnTo>
                  <a:pt x="0" y="647189"/>
                </a:lnTo>
                <a:lnTo>
                  <a:pt x="424791" y="647189"/>
                </a:lnTo>
                <a:lnTo>
                  <a:pt x="424791" y="0"/>
                </a:lnTo>
                <a:close/>
              </a:path>
            </a:pathLst>
          </a:custGeom>
          <a:blipFill>
            <a:blip r:embed="rId9">
              <a:extLst>
                <a:ext uri="{96DAC541-7B7A-43D3-8B79-37D633B846F1}">
                  <asvg:svgBlip xmlns:asvg="http://schemas.microsoft.com/office/drawing/2016/SVG/main" r:embed="rId10"/>
                </a:ext>
              </a:extLst>
            </a:blip>
            <a:stretch>
              <a:fillRect/>
            </a:stretch>
          </a:blipFill>
        </p:spPr>
        <p:txBody>
          <a:bodyPr/>
          <a:lstStyle/>
          <a:p>
            <a:endParaRPr lang="en-GB"/>
          </a:p>
        </p:txBody>
      </p:sp>
      <p:sp>
        <p:nvSpPr>
          <p:cNvPr id="34" name="TextBox 33">
            <a:extLst>
              <a:ext uri="{FF2B5EF4-FFF2-40B4-BE49-F238E27FC236}">
                <a16:creationId xmlns:a16="http://schemas.microsoft.com/office/drawing/2014/main" id="{3E00E6AB-E652-4C8D-FC64-7E103C4EBD48}"/>
              </a:ext>
            </a:extLst>
          </p:cNvPr>
          <p:cNvSpPr txBox="1"/>
          <p:nvPr/>
        </p:nvSpPr>
        <p:spPr>
          <a:xfrm>
            <a:off x="7081520" y="5991436"/>
            <a:ext cx="2713425" cy="207749"/>
          </a:xfrm>
          <a:prstGeom prst="rect">
            <a:avLst/>
          </a:prstGeom>
          <a:noFill/>
        </p:spPr>
        <p:txBody>
          <a:bodyPr wrap="square">
            <a:spAutoFit/>
          </a:bodyPr>
          <a:lstStyle/>
          <a:p>
            <a:pPr lvl="0">
              <a:defRPr/>
            </a:pPr>
            <a:r>
              <a:rPr kumimoji="0" lang="en-GB" sz="75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(V) Vegetarian (VE) </a:t>
            </a:r>
            <a:r>
              <a:rPr kumimoji="0" lang="en-GB" sz="750" b="0" i="0" u="none" strike="noStrike" kern="1200" cap="none" spc="0" normalizeH="0" baseline="0" noProof="0" dirty="0">
                <a:ln>
                  <a:noFill/>
                </a:ln>
                <a:solidFill>
                  <a:prstClr val="black"/>
                </a:solidFill>
                <a:effectLst/>
                <a:uLnTx/>
                <a:uFillTx/>
                <a:latin typeface="Century Gothic" panose="020B0502020202020204" pitchFamily="34" charset="0"/>
              </a:rPr>
              <a:t>P</a:t>
            </a:r>
            <a:r>
              <a:rPr lang="en-GB" sz="750" dirty="0">
                <a:latin typeface="Century Gothic" panose="020B0502020202020204" pitchFamily="34" charset="0"/>
              </a:rPr>
              <a:t>lant-based and Planet Friendly </a:t>
            </a:r>
            <a:endParaRPr kumimoji="0" lang="en-GB" sz="750" b="0" i="0" u="none" strike="noStrike" kern="1200" cap="none" spc="0" normalizeH="0" baseline="0" noProof="0" dirty="0">
              <a:ln>
                <a:noFill/>
              </a:ln>
              <a:solidFill>
                <a:prstClr val="black"/>
              </a:solidFill>
              <a:effectLst/>
              <a:uLnTx/>
              <a:uFillTx/>
              <a:latin typeface="Century Gothic" panose="020B0502020202020204" pitchFamily="34" charset="0"/>
            </a:endParaRPr>
          </a:p>
        </p:txBody>
      </p:sp>
      <p:sp>
        <p:nvSpPr>
          <p:cNvPr id="36" name="Freeform 23">
            <a:extLst>
              <a:ext uri="{FF2B5EF4-FFF2-40B4-BE49-F238E27FC236}">
                <a16:creationId xmlns:a16="http://schemas.microsoft.com/office/drawing/2014/main" id="{63A0A8C4-FADD-0441-E146-167BAEA732B1}"/>
              </a:ext>
            </a:extLst>
          </p:cNvPr>
          <p:cNvSpPr/>
          <p:nvPr/>
        </p:nvSpPr>
        <p:spPr>
          <a:xfrm flipH="1">
            <a:off x="9352910" y="1489415"/>
            <a:ext cx="201656" cy="316705"/>
          </a:xfrm>
          <a:custGeom>
            <a:avLst/>
            <a:gdLst/>
            <a:ahLst/>
            <a:cxnLst/>
            <a:rect l="l" t="t" r="r" b="b"/>
            <a:pathLst>
              <a:path w="424791" h="647188">
                <a:moveTo>
                  <a:pt x="424791" y="0"/>
                </a:moveTo>
                <a:lnTo>
                  <a:pt x="0" y="0"/>
                </a:lnTo>
                <a:lnTo>
                  <a:pt x="0" y="647189"/>
                </a:lnTo>
                <a:lnTo>
                  <a:pt x="424791" y="647189"/>
                </a:lnTo>
                <a:lnTo>
                  <a:pt x="424791" y="0"/>
                </a:lnTo>
                <a:close/>
              </a:path>
            </a:pathLst>
          </a:custGeom>
          <a:blipFill>
            <a:blip r:embed="rId9">
              <a:extLst>
                <a:ext uri="{96DAC541-7B7A-43D3-8B79-37D633B846F1}">
                  <asvg:svgBlip xmlns:asvg="http://schemas.microsoft.com/office/drawing/2016/SVG/main" r:embed="rId10"/>
                </a:ext>
              </a:extLst>
            </a:blip>
            <a:stretch>
              <a:fillRect/>
            </a:stretch>
          </a:blipFill>
        </p:spPr>
        <p:txBody>
          <a:bodyPr/>
          <a:lstStyle/>
          <a:p>
            <a:endParaRPr lang="en-GB"/>
          </a:p>
        </p:txBody>
      </p:sp>
      <p:grpSp>
        <p:nvGrpSpPr>
          <p:cNvPr id="37" name="Group 7">
            <a:extLst>
              <a:ext uri="{FF2B5EF4-FFF2-40B4-BE49-F238E27FC236}">
                <a16:creationId xmlns:a16="http://schemas.microsoft.com/office/drawing/2014/main" id="{454621D8-1533-05E4-42E5-947BCDCAE1A2}"/>
              </a:ext>
            </a:extLst>
          </p:cNvPr>
          <p:cNvGrpSpPr/>
          <p:nvPr/>
        </p:nvGrpSpPr>
        <p:grpSpPr>
          <a:xfrm>
            <a:off x="9312557" y="2992334"/>
            <a:ext cx="259528" cy="242212"/>
            <a:chOff x="0" y="0"/>
            <a:chExt cx="3741232" cy="3821539"/>
          </a:xfrm>
        </p:grpSpPr>
        <p:sp>
          <p:nvSpPr>
            <p:cNvPr id="38" name="Freeform 8">
              <a:extLst>
                <a:ext uri="{FF2B5EF4-FFF2-40B4-BE49-F238E27FC236}">
                  <a16:creationId xmlns:a16="http://schemas.microsoft.com/office/drawing/2014/main" id="{27B6C51B-CCD5-BE0F-77D5-6548FD62117D}"/>
                </a:ext>
              </a:extLst>
            </p:cNvPr>
            <p:cNvSpPr/>
            <p:nvPr/>
          </p:nvSpPr>
          <p:spPr>
            <a:xfrm>
              <a:off x="608333" y="853829"/>
              <a:ext cx="3132899" cy="2967710"/>
            </a:xfrm>
            <a:custGeom>
              <a:avLst/>
              <a:gdLst/>
              <a:ahLst/>
              <a:cxnLst/>
              <a:rect l="l" t="t" r="r" b="b"/>
              <a:pathLst>
                <a:path w="3132899" h="2967710">
                  <a:moveTo>
                    <a:pt x="0" y="0"/>
                  </a:moveTo>
                  <a:lnTo>
                    <a:pt x="3132899" y="0"/>
                  </a:lnTo>
                  <a:lnTo>
                    <a:pt x="3132899" y="2967710"/>
                  </a:lnTo>
                  <a:lnTo>
                    <a:pt x="0" y="2967710"/>
                  </a:lnTo>
                  <a:lnTo>
                    <a:pt x="0" y="0"/>
                  </a:lnTo>
                  <a:close/>
                </a:path>
              </a:pathLst>
            </a:custGeom>
            <a:blipFill>
              <a:blip r:embed="rId11">
                <a:extLst>
                  <a:ext uri="{96DAC541-7B7A-43D3-8B79-37D633B846F1}">
                    <asvg:svgBlip xmlns:asvg="http://schemas.microsoft.com/office/drawing/2016/SVG/main" r:embed="rId12"/>
                  </a:ext>
                </a:extLst>
              </a:blip>
              <a:stretch>
                <a:fillRect/>
              </a:stretch>
            </a:blipFill>
          </p:spPr>
          <p:txBody>
            <a:bodyPr/>
            <a:lstStyle/>
            <a:p>
              <a:endParaRPr lang="en-GB"/>
            </a:p>
          </p:txBody>
        </p:sp>
        <p:sp>
          <p:nvSpPr>
            <p:cNvPr id="39" name="Freeform 9">
              <a:extLst>
                <a:ext uri="{FF2B5EF4-FFF2-40B4-BE49-F238E27FC236}">
                  <a16:creationId xmlns:a16="http://schemas.microsoft.com/office/drawing/2014/main" id="{424C9C29-C48C-E1E0-9749-AFD483B6642B}"/>
                </a:ext>
              </a:extLst>
            </p:cNvPr>
            <p:cNvSpPr/>
            <p:nvPr/>
          </p:nvSpPr>
          <p:spPr>
            <a:xfrm rot="10078272">
              <a:off x="621769" y="184916"/>
              <a:ext cx="1971350" cy="1867406"/>
            </a:xfrm>
            <a:custGeom>
              <a:avLst/>
              <a:gdLst/>
              <a:ahLst/>
              <a:cxnLst/>
              <a:rect l="l" t="t" r="r" b="b"/>
              <a:pathLst>
                <a:path w="1971350" h="1867406">
                  <a:moveTo>
                    <a:pt x="0" y="0"/>
                  </a:moveTo>
                  <a:lnTo>
                    <a:pt x="1971350" y="0"/>
                  </a:lnTo>
                  <a:lnTo>
                    <a:pt x="1971350" y="1867406"/>
                  </a:lnTo>
                  <a:lnTo>
                    <a:pt x="0" y="1867406"/>
                  </a:lnTo>
                  <a:lnTo>
                    <a:pt x="0" y="0"/>
                  </a:lnTo>
                  <a:close/>
                </a:path>
              </a:pathLst>
            </a:custGeom>
            <a:blipFill>
              <a:blip r:embed="rId13">
                <a:extLst>
                  <a:ext uri="{96DAC541-7B7A-43D3-8B79-37D633B846F1}">
                    <asvg:svgBlip xmlns:asvg="http://schemas.microsoft.com/office/drawing/2016/SVG/main" r:embed="rId14"/>
                  </a:ext>
                </a:extLst>
              </a:blip>
              <a:stretch>
                <a:fillRect/>
              </a:stretch>
            </a:blipFill>
          </p:spPr>
          <p:txBody>
            <a:bodyPr/>
            <a:lstStyle/>
            <a:p>
              <a:endParaRPr lang="en-GB"/>
            </a:p>
          </p:txBody>
        </p:sp>
        <p:grpSp>
          <p:nvGrpSpPr>
            <p:cNvPr id="40" name="Group 10">
              <a:extLst>
                <a:ext uri="{FF2B5EF4-FFF2-40B4-BE49-F238E27FC236}">
                  <a16:creationId xmlns:a16="http://schemas.microsoft.com/office/drawing/2014/main" id="{63C35BC3-5EE4-4D60-1901-99DD1508CFA5}"/>
                </a:ext>
              </a:extLst>
            </p:cNvPr>
            <p:cNvGrpSpPr/>
            <p:nvPr/>
          </p:nvGrpSpPr>
          <p:grpSpPr>
            <a:xfrm>
              <a:off x="0" y="1810741"/>
              <a:ext cx="852996" cy="852996"/>
              <a:chOff x="0" y="0"/>
              <a:chExt cx="812800" cy="812800"/>
            </a:xfrm>
          </p:grpSpPr>
          <p:sp>
            <p:nvSpPr>
              <p:cNvPr id="44" name="Freeform 11">
                <a:extLst>
                  <a:ext uri="{FF2B5EF4-FFF2-40B4-BE49-F238E27FC236}">
                    <a16:creationId xmlns:a16="http://schemas.microsoft.com/office/drawing/2014/main" id="{1B68EBBD-528B-D31F-E85A-61FB036F5988}"/>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744A03"/>
              </a:solidFill>
            </p:spPr>
            <p:txBody>
              <a:bodyPr/>
              <a:lstStyle/>
              <a:p>
                <a:endParaRPr lang="en-GB"/>
              </a:p>
            </p:txBody>
          </p:sp>
          <p:sp>
            <p:nvSpPr>
              <p:cNvPr id="45" name="TextBox 12">
                <a:extLst>
                  <a:ext uri="{FF2B5EF4-FFF2-40B4-BE49-F238E27FC236}">
                    <a16:creationId xmlns:a16="http://schemas.microsoft.com/office/drawing/2014/main" id="{79E1B291-91AA-2768-AC86-565DF26397AB}"/>
                  </a:ext>
                </a:extLst>
              </p:cNvPr>
              <p:cNvSpPr txBox="1"/>
              <p:nvPr/>
            </p:nvSpPr>
            <p:spPr>
              <a:xfrm>
                <a:off x="76200" y="47625"/>
                <a:ext cx="660400" cy="688975"/>
              </a:xfrm>
              <a:prstGeom prst="rect">
                <a:avLst/>
              </a:prstGeom>
            </p:spPr>
            <p:txBody>
              <a:bodyPr lIns="50800" tIns="50800" rIns="50800" bIns="50800" rtlCol="0" anchor="ctr"/>
              <a:lstStyle/>
              <a:p>
                <a:pPr algn="ctr">
                  <a:lnSpc>
                    <a:spcPts val="1960"/>
                  </a:lnSpc>
                </a:pPr>
                <a:endParaRPr/>
              </a:p>
            </p:txBody>
          </p:sp>
        </p:grpSp>
        <p:grpSp>
          <p:nvGrpSpPr>
            <p:cNvPr id="41" name="Group 13">
              <a:extLst>
                <a:ext uri="{FF2B5EF4-FFF2-40B4-BE49-F238E27FC236}">
                  <a16:creationId xmlns:a16="http://schemas.microsoft.com/office/drawing/2014/main" id="{B78202A7-B1E4-858B-E2D9-17018AB69391}"/>
                </a:ext>
              </a:extLst>
            </p:cNvPr>
            <p:cNvGrpSpPr/>
            <p:nvPr/>
          </p:nvGrpSpPr>
          <p:grpSpPr>
            <a:xfrm>
              <a:off x="2570638" y="270521"/>
              <a:ext cx="583309" cy="583309"/>
              <a:chOff x="0" y="0"/>
              <a:chExt cx="812800" cy="812800"/>
            </a:xfrm>
          </p:grpSpPr>
          <p:sp>
            <p:nvSpPr>
              <p:cNvPr id="42" name="Freeform 14">
                <a:extLst>
                  <a:ext uri="{FF2B5EF4-FFF2-40B4-BE49-F238E27FC236}">
                    <a16:creationId xmlns:a16="http://schemas.microsoft.com/office/drawing/2014/main" id="{6681CBF8-3C29-3C4A-8E7B-2573AA6E2C58}"/>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E6721F"/>
              </a:solidFill>
            </p:spPr>
            <p:txBody>
              <a:bodyPr/>
              <a:lstStyle/>
              <a:p>
                <a:endParaRPr lang="en-GB"/>
              </a:p>
            </p:txBody>
          </p:sp>
          <p:sp>
            <p:nvSpPr>
              <p:cNvPr id="43" name="TextBox 15">
                <a:extLst>
                  <a:ext uri="{FF2B5EF4-FFF2-40B4-BE49-F238E27FC236}">
                    <a16:creationId xmlns:a16="http://schemas.microsoft.com/office/drawing/2014/main" id="{BD2B9656-24B2-4CA9-B0B6-BA25E11F3A62}"/>
                  </a:ext>
                </a:extLst>
              </p:cNvPr>
              <p:cNvSpPr txBox="1"/>
              <p:nvPr/>
            </p:nvSpPr>
            <p:spPr>
              <a:xfrm>
                <a:off x="76200" y="47625"/>
                <a:ext cx="660400" cy="688975"/>
              </a:xfrm>
              <a:prstGeom prst="rect">
                <a:avLst/>
              </a:prstGeom>
            </p:spPr>
            <p:txBody>
              <a:bodyPr lIns="50800" tIns="50800" rIns="50800" bIns="50800" rtlCol="0" anchor="ctr"/>
              <a:lstStyle/>
              <a:p>
                <a:pPr algn="ctr">
                  <a:lnSpc>
                    <a:spcPts val="1960"/>
                  </a:lnSpc>
                </a:pPr>
                <a:endParaRPr/>
              </a:p>
            </p:txBody>
          </p:sp>
        </p:grpSp>
      </p:grpSp>
      <p:sp>
        <p:nvSpPr>
          <p:cNvPr id="46" name="TextBox 45">
            <a:extLst>
              <a:ext uri="{FF2B5EF4-FFF2-40B4-BE49-F238E27FC236}">
                <a16:creationId xmlns:a16="http://schemas.microsoft.com/office/drawing/2014/main" id="{42942673-462C-3DD5-AA32-DC6AB9A177D1}"/>
              </a:ext>
            </a:extLst>
          </p:cNvPr>
          <p:cNvSpPr txBox="1"/>
          <p:nvPr/>
        </p:nvSpPr>
        <p:spPr>
          <a:xfrm>
            <a:off x="9158493" y="3210373"/>
            <a:ext cx="596695" cy="438582"/>
          </a:xfrm>
          <a:prstGeom prst="rect">
            <a:avLst/>
          </a:prstGeom>
          <a:noFill/>
        </p:spPr>
        <p:txBody>
          <a:bodyPr wrap="square" rtlCol="0">
            <a:spAutoFit/>
          </a:bodyPr>
          <a:lstStyle/>
          <a:p>
            <a:pPr algn="ctr"/>
            <a:r>
              <a:rPr lang="en-GB" sz="750" dirty="0">
                <a:latin typeface="Century Gothic" panose="020B0502020202020204" pitchFamily="34" charset="0"/>
              </a:rPr>
              <a:t>Added plant protein</a:t>
            </a:r>
            <a:endParaRPr lang="en-GB" sz="750" b="1" dirty="0">
              <a:latin typeface="Century Gothic" panose="020B0502020202020204" pitchFamily="34" charset="0"/>
            </a:endParaRPr>
          </a:p>
        </p:txBody>
      </p:sp>
      <p:sp>
        <p:nvSpPr>
          <p:cNvPr id="47" name="TextBox 46">
            <a:extLst>
              <a:ext uri="{FF2B5EF4-FFF2-40B4-BE49-F238E27FC236}">
                <a16:creationId xmlns:a16="http://schemas.microsoft.com/office/drawing/2014/main" id="{870E7A2B-674E-3DBB-EBCE-3EBA771813F2}"/>
              </a:ext>
            </a:extLst>
          </p:cNvPr>
          <p:cNvSpPr txBox="1"/>
          <p:nvPr/>
        </p:nvSpPr>
        <p:spPr>
          <a:xfrm>
            <a:off x="9108692" y="2308670"/>
            <a:ext cx="685487" cy="669414"/>
          </a:xfrm>
          <a:prstGeom prst="rect">
            <a:avLst/>
          </a:prstGeom>
          <a:noFill/>
        </p:spPr>
        <p:txBody>
          <a:bodyPr wrap="square" rtlCol="0">
            <a:spAutoFit/>
          </a:bodyPr>
          <a:lstStyle/>
          <a:p>
            <a:pPr algn="ctr"/>
            <a:r>
              <a:rPr lang="en-GB" sz="750" dirty="0">
                <a:latin typeface="Century Gothic" panose="020B0502020202020204" pitchFamily="34" charset="0"/>
              </a:rPr>
              <a:t>Plant-based and Planet Friendly</a:t>
            </a:r>
          </a:p>
        </p:txBody>
      </p:sp>
      <p:pic>
        <p:nvPicPr>
          <p:cNvPr id="48" name="Picture 47" descr="A picture containing shape&#10;&#10;Description automatically generated">
            <a:extLst>
              <a:ext uri="{FF2B5EF4-FFF2-40B4-BE49-F238E27FC236}">
                <a16:creationId xmlns:a16="http://schemas.microsoft.com/office/drawing/2014/main" id="{6C2FD8FF-798E-CA38-F310-45FB22916AFB}"/>
              </a:ext>
            </a:extLst>
          </p:cNvPr>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rot="20679192">
            <a:off x="9295823" y="3676328"/>
            <a:ext cx="292997" cy="253402"/>
          </a:xfrm>
          <a:prstGeom prst="rect">
            <a:avLst/>
          </a:prstGeom>
        </p:spPr>
      </p:pic>
      <p:sp>
        <p:nvSpPr>
          <p:cNvPr id="51" name="TextBox 50">
            <a:extLst>
              <a:ext uri="{FF2B5EF4-FFF2-40B4-BE49-F238E27FC236}">
                <a16:creationId xmlns:a16="http://schemas.microsoft.com/office/drawing/2014/main" id="{0C04D5D0-5DAE-4ADE-D932-46730F1CC695}"/>
              </a:ext>
            </a:extLst>
          </p:cNvPr>
          <p:cNvSpPr txBox="1"/>
          <p:nvPr/>
        </p:nvSpPr>
        <p:spPr>
          <a:xfrm>
            <a:off x="9177164" y="3921458"/>
            <a:ext cx="596695" cy="323165"/>
          </a:xfrm>
          <a:prstGeom prst="rect">
            <a:avLst/>
          </a:prstGeom>
          <a:noFill/>
        </p:spPr>
        <p:txBody>
          <a:bodyPr wrap="square" rtlCol="0">
            <a:spAutoFit/>
          </a:bodyPr>
          <a:lstStyle/>
          <a:p>
            <a:pPr algn="ctr"/>
            <a:r>
              <a:rPr lang="en-GB" sz="750" dirty="0">
                <a:latin typeface="Century Gothic" panose="020B0502020202020204" pitchFamily="34" charset="0"/>
              </a:rPr>
              <a:t>Chef’s Special</a:t>
            </a:r>
            <a:endParaRPr lang="en-GB" sz="750" b="1" dirty="0">
              <a:latin typeface="Century Gothic" panose="020B0502020202020204" pitchFamily="34" charset="0"/>
            </a:endParaRPr>
          </a:p>
        </p:txBody>
      </p:sp>
      <p:sp>
        <p:nvSpPr>
          <p:cNvPr id="53" name="Freeform 44">
            <a:extLst>
              <a:ext uri="{FF2B5EF4-FFF2-40B4-BE49-F238E27FC236}">
                <a16:creationId xmlns:a16="http://schemas.microsoft.com/office/drawing/2014/main" id="{68F08E09-3C98-656B-CA45-4FA8E99B62C8}"/>
              </a:ext>
            </a:extLst>
          </p:cNvPr>
          <p:cNvSpPr/>
          <p:nvPr/>
        </p:nvSpPr>
        <p:spPr>
          <a:xfrm>
            <a:off x="9320440" y="2107943"/>
            <a:ext cx="259528" cy="204466"/>
          </a:xfrm>
          <a:prstGeom prst="rect">
            <a:avLst/>
          </a:prstGeom>
          <a:blipFill>
            <a:blip r:embed="rId5">
              <a:extLst>
                <a:ext uri="{96DAC541-7B7A-43D3-8B79-37D633B846F1}">
                  <asvg:svgBlip xmlns:asvg="http://schemas.microsoft.com/office/drawing/2016/SVG/main" r:embed="rId6"/>
                </a:ext>
              </a:extLst>
            </a:blip>
            <a:stretch>
              <a:fillRect/>
            </a:stretch>
          </a:blipFill>
        </p:spPr>
        <p:txBody>
          <a:bodyPr/>
          <a:lstStyle/>
          <a:p>
            <a:endParaRPr lang="en-GB"/>
          </a:p>
        </p:txBody>
      </p:sp>
      <p:sp>
        <p:nvSpPr>
          <p:cNvPr id="54" name="TextBox 53">
            <a:extLst>
              <a:ext uri="{FF2B5EF4-FFF2-40B4-BE49-F238E27FC236}">
                <a16:creationId xmlns:a16="http://schemas.microsoft.com/office/drawing/2014/main" id="{F780730D-EE97-5465-0D91-40516C1CCFAD}"/>
              </a:ext>
            </a:extLst>
          </p:cNvPr>
          <p:cNvSpPr txBox="1"/>
          <p:nvPr/>
        </p:nvSpPr>
        <p:spPr>
          <a:xfrm>
            <a:off x="9040306" y="1793854"/>
            <a:ext cx="804249" cy="323165"/>
          </a:xfrm>
          <a:prstGeom prst="rect">
            <a:avLst/>
          </a:prstGeom>
          <a:noFill/>
        </p:spPr>
        <p:txBody>
          <a:bodyPr wrap="square" rtlCol="0">
            <a:spAutoFit/>
          </a:bodyPr>
          <a:lstStyle/>
          <a:p>
            <a:pPr algn="ctr"/>
            <a:r>
              <a:rPr lang="en-GB" sz="750" dirty="0">
                <a:latin typeface="Century Gothic" panose="020B0502020202020204" pitchFamily="34" charset="0"/>
              </a:rPr>
              <a:t>Whole </a:t>
            </a:r>
          </a:p>
          <a:p>
            <a:pPr algn="ctr"/>
            <a:r>
              <a:rPr lang="en-GB" sz="750" dirty="0">
                <a:latin typeface="Century Gothic" panose="020B0502020202020204" pitchFamily="34" charset="0"/>
              </a:rPr>
              <a:t>grain</a:t>
            </a:r>
          </a:p>
        </p:txBody>
      </p:sp>
      <p:pic>
        <p:nvPicPr>
          <p:cNvPr id="55" name="Picture 54" descr="A group of tractors with different colors&#10;&#10;Description automatically generated">
            <a:extLst>
              <a:ext uri="{FF2B5EF4-FFF2-40B4-BE49-F238E27FC236}">
                <a16:creationId xmlns:a16="http://schemas.microsoft.com/office/drawing/2014/main" id="{A22C03C6-28F2-5F26-7FBB-0AD2414C19E9}"/>
              </a:ext>
            </a:extLst>
          </p:cNvPr>
          <p:cNvPicPr>
            <a:picLocks noChangeAspect="1"/>
          </p:cNvPicPr>
          <p:nvPr/>
        </p:nvPicPr>
        <p:blipFill rotWithShape="1">
          <a:blip r:embed="rId3">
            <a:clrChange>
              <a:clrFrom>
                <a:srgbClr val="FFFFFF"/>
              </a:clrFrom>
              <a:clrTo>
                <a:srgbClr val="FFFFFF">
                  <a:alpha val="0"/>
                </a:srgbClr>
              </a:clrTo>
            </a:clrChange>
            <a:extLst>
              <a:ext uri="{BEBA8EAE-BF5A-486C-A8C5-ECC9F3942E4B}">
                <a14:imgProps xmlns:a14="http://schemas.microsoft.com/office/drawing/2010/main">
                  <a14:imgLayer r:embed="rId4">
                    <a14:imgEffect>
                      <a14:brightnessContrast bright="20000" contrast="-40000"/>
                    </a14:imgEffect>
                  </a14:imgLayer>
                </a14:imgProps>
              </a:ext>
            </a:extLst>
          </a:blip>
          <a:srcRect l="66176" t="48941"/>
          <a:stretch/>
        </p:blipFill>
        <p:spPr>
          <a:xfrm flipH="1">
            <a:off x="9303511" y="4293910"/>
            <a:ext cx="326534" cy="275784"/>
          </a:xfrm>
          <a:prstGeom prst="rect">
            <a:avLst/>
          </a:prstGeom>
        </p:spPr>
      </p:pic>
      <p:sp>
        <p:nvSpPr>
          <p:cNvPr id="58" name="TextBox 57">
            <a:extLst>
              <a:ext uri="{FF2B5EF4-FFF2-40B4-BE49-F238E27FC236}">
                <a16:creationId xmlns:a16="http://schemas.microsoft.com/office/drawing/2014/main" id="{A5EDFEFE-C467-825F-B301-C0C0C9AE670E}"/>
              </a:ext>
            </a:extLst>
          </p:cNvPr>
          <p:cNvSpPr txBox="1"/>
          <p:nvPr/>
        </p:nvSpPr>
        <p:spPr>
          <a:xfrm>
            <a:off x="9133181" y="4578977"/>
            <a:ext cx="664823" cy="553998"/>
          </a:xfrm>
          <a:prstGeom prst="rect">
            <a:avLst/>
          </a:prstGeom>
          <a:noFill/>
        </p:spPr>
        <p:txBody>
          <a:bodyPr wrap="square" rtlCol="0">
            <a:spAutoFit/>
          </a:bodyPr>
          <a:lstStyle/>
          <a:p>
            <a:pPr algn="ctr"/>
            <a:r>
              <a:rPr lang="en-GB" sz="750" dirty="0">
                <a:latin typeface="Century Gothic" panose="020B0502020202020204" pitchFamily="34" charset="0"/>
              </a:rPr>
              <a:t>Local </a:t>
            </a:r>
          </a:p>
          <a:p>
            <a:pPr algn="ctr"/>
            <a:r>
              <a:rPr lang="en-GB" sz="750" dirty="0">
                <a:latin typeface="Century Gothic" panose="020B0502020202020204" pitchFamily="34" charset="0"/>
              </a:rPr>
              <a:t>Red Tractor</a:t>
            </a:r>
          </a:p>
          <a:p>
            <a:pPr algn="ctr"/>
            <a:r>
              <a:rPr lang="en-GB" sz="750" dirty="0">
                <a:latin typeface="Century Gothic" panose="020B0502020202020204" pitchFamily="34" charset="0"/>
              </a:rPr>
              <a:t>Meat</a:t>
            </a:r>
          </a:p>
        </p:txBody>
      </p:sp>
      <p:pic>
        <p:nvPicPr>
          <p:cNvPr id="59" name="Picture 58" descr="A yellow sun with triangles&#10;&#10;Description automatically generated">
            <a:extLst>
              <a:ext uri="{FF2B5EF4-FFF2-40B4-BE49-F238E27FC236}">
                <a16:creationId xmlns:a16="http://schemas.microsoft.com/office/drawing/2014/main" id="{4DD03E4C-7DC3-A2C6-CAA3-645813AD2469}"/>
              </a:ext>
            </a:extLst>
          </p:cNvPr>
          <p:cNvPicPr>
            <a:picLocks noChangeAspect="1"/>
          </p:cNvPicPr>
          <p:nvPr/>
        </p:nvPicPr>
        <p:blipFill>
          <a:blip r:embed="rId7"/>
          <a:stretch>
            <a:fillRect/>
          </a:stretch>
        </p:blipFill>
        <p:spPr>
          <a:xfrm>
            <a:off x="9336173" y="5155413"/>
            <a:ext cx="258267" cy="228769"/>
          </a:xfrm>
          <a:prstGeom prst="rect">
            <a:avLst/>
          </a:prstGeom>
        </p:spPr>
      </p:pic>
      <p:sp>
        <p:nvSpPr>
          <p:cNvPr id="61" name="TextBox 60">
            <a:extLst>
              <a:ext uri="{FF2B5EF4-FFF2-40B4-BE49-F238E27FC236}">
                <a16:creationId xmlns:a16="http://schemas.microsoft.com/office/drawing/2014/main" id="{D980E661-D4A3-69E2-1C8D-C0EF36C22C17}"/>
              </a:ext>
            </a:extLst>
          </p:cNvPr>
          <p:cNvSpPr txBox="1"/>
          <p:nvPr/>
        </p:nvSpPr>
        <p:spPr>
          <a:xfrm>
            <a:off x="9124428" y="5387567"/>
            <a:ext cx="664823" cy="553998"/>
          </a:xfrm>
          <a:prstGeom prst="rect">
            <a:avLst/>
          </a:prstGeom>
          <a:noFill/>
        </p:spPr>
        <p:txBody>
          <a:bodyPr wrap="square" rtlCol="0">
            <a:spAutoFit/>
          </a:bodyPr>
          <a:lstStyle/>
          <a:p>
            <a:pPr algn="ctr"/>
            <a:r>
              <a:rPr lang="en-GB" sz="750" dirty="0">
                <a:latin typeface="Century Gothic" panose="020B0502020202020204" pitchFamily="34" charset="0"/>
              </a:rPr>
              <a:t>Local, Seasonal Fruit &amp; Veg</a:t>
            </a:r>
          </a:p>
        </p:txBody>
      </p:sp>
      <p:sp>
        <p:nvSpPr>
          <p:cNvPr id="9" name="Freeform 23">
            <a:extLst>
              <a:ext uri="{FF2B5EF4-FFF2-40B4-BE49-F238E27FC236}">
                <a16:creationId xmlns:a16="http://schemas.microsoft.com/office/drawing/2014/main" id="{5C0E838E-96B4-E839-AFE2-B93D78778805}"/>
              </a:ext>
            </a:extLst>
          </p:cNvPr>
          <p:cNvSpPr/>
          <p:nvPr/>
        </p:nvSpPr>
        <p:spPr>
          <a:xfrm flipH="1">
            <a:off x="5839080" y="1625767"/>
            <a:ext cx="164618" cy="243335"/>
          </a:xfrm>
          <a:custGeom>
            <a:avLst/>
            <a:gdLst/>
            <a:ahLst/>
            <a:cxnLst/>
            <a:rect l="l" t="t" r="r" b="b"/>
            <a:pathLst>
              <a:path w="424791" h="647188">
                <a:moveTo>
                  <a:pt x="424791" y="0"/>
                </a:moveTo>
                <a:lnTo>
                  <a:pt x="0" y="0"/>
                </a:lnTo>
                <a:lnTo>
                  <a:pt x="0" y="647189"/>
                </a:lnTo>
                <a:lnTo>
                  <a:pt x="424791" y="647189"/>
                </a:lnTo>
                <a:lnTo>
                  <a:pt x="424791" y="0"/>
                </a:lnTo>
                <a:close/>
              </a:path>
            </a:pathLst>
          </a:custGeom>
          <a:blipFill>
            <a:blip r:embed="rId9">
              <a:extLst>
                <a:ext uri="{96DAC541-7B7A-43D3-8B79-37D633B846F1}">
                  <asvg:svgBlip xmlns:asvg="http://schemas.microsoft.com/office/drawing/2016/SVG/main" r:embed="rId10"/>
                </a:ext>
              </a:extLst>
            </a:blip>
            <a:stretch>
              <a:fillRect/>
            </a:stretch>
          </a:blipFill>
        </p:spPr>
        <p:txBody>
          <a:bodyPr/>
          <a:lstStyle/>
          <a:p>
            <a:endParaRPr lang="en-GB"/>
          </a:p>
        </p:txBody>
      </p:sp>
      <p:pic>
        <p:nvPicPr>
          <p:cNvPr id="13" name="Picture 12" descr="A yellow sun with triangles&#10;&#10;Description automatically generated">
            <a:extLst>
              <a:ext uri="{FF2B5EF4-FFF2-40B4-BE49-F238E27FC236}">
                <a16:creationId xmlns:a16="http://schemas.microsoft.com/office/drawing/2014/main" id="{39FD622A-B96F-540F-530A-7D46620219D6}"/>
              </a:ext>
            </a:extLst>
          </p:cNvPr>
          <p:cNvPicPr>
            <a:picLocks noChangeAspect="1"/>
          </p:cNvPicPr>
          <p:nvPr/>
        </p:nvPicPr>
        <p:blipFill>
          <a:blip r:embed="rId7"/>
          <a:stretch>
            <a:fillRect/>
          </a:stretch>
        </p:blipFill>
        <p:spPr>
          <a:xfrm>
            <a:off x="2680862" y="5537107"/>
            <a:ext cx="164618" cy="145816"/>
          </a:xfrm>
          <a:prstGeom prst="rect">
            <a:avLst/>
          </a:prstGeom>
        </p:spPr>
      </p:pic>
      <p:sp>
        <p:nvSpPr>
          <p:cNvPr id="17" name="Freeform 23">
            <a:extLst>
              <a:ext uri="{FF2B5EF4-FFF2-40B4-BE49-F238E27FC236}">
                <a16:creationId xmlns:a16="http://schemas.microsoft.com/office/drawing/2014/main" id="{00EF5A13-C251-8888-0154-EA61EEF07118}"/>
              </a:ext>
            </a:extLst>
          </p:cNvPr>
          <p:cNvSpPr/>
          <p:nvPr/>
        </p:nvSpPr>
        <p:spPr>
          <a:xfrm flipH="1">
            <a:off x="8845858" y="2485731"/>
            <a:ext cx="164618" cy="243335"/>
          </a:xfrm>
          <a:custGeom>
            <a:avLst/>
            <a:gdLst/>
            <a:ahLst/>
            <a:cxnLst/>
            <a:rect l="l" t="t" r="r" b="b"/>
            <a:pathLst>
              <a:path w="424791" h="647188">
                <a:moveTo>
                  <a:pt x="424791" y="0"/>
                </a:moveTo>
                <a:lnTo>
                  <a:pt x="0" y="0"/>
                </a:lnTo>
                <a:lnTo>
                  <a:pt x="0" y="647189"/>
                </a:lnTo>
                <a:lnTo>
                  <a:pt x="424791" y="647189"/>
                </a:lnTo>
                <a:lnTo>
                  <a:pt x="424791" y="0"/>
                </a:lnTo>
                <a:close/>
              </a:path>
            </a:pathLst>
          </a:custGeom>
          <a:blipFill>
            <a:blip r:embed="rId9">
              <a:extLst>
                <a:ext uri="{96DAC541-7B7A-43D3-8B79-37D633B846F1}">
                  <asvg:svgBlip xmlns:asvg="http://schemas.microsoft.com/office/drawing/2016/SVG/main" r:embed="rId10"/>
                </a:ext>
              </a:extLst>
            </a:blip>
            <a:stretch>
              <a:fillRect/>
            </a:stretch>
          </a:blipFill>
        </p:spPr>
        <p:txBody>
          <a:bodyPr/>
          <a:lstStyle/>
          <a:p>
            <a:endParaRPr lang="en-GB"/>
          </a:p>
        </p:txBody>
      </p:sp>
      <p:sp>
        <p:nvSpPr>
          <p:cNvPr id="23" name="Freeform 23">
            <a:extLst>
              <a:ext uri="{FF2B5EF4-FFF2-40B4-BE49-F238E27FC236}">
                <a16:creationId xmlns:a16="http://schemas.microsoft.com/office/drawing/2014/main" id="{184C079E-44E9-6EE3-8847-51DD697A1C0D}"/>
              </a:ext>
            </a:extLst>
          </p:cNvPr>
          <p:cNvSpPr/>
          <p:nvPr/>
        </p:nvSpPr>
        <p:spPr>
          <a:xfrm flipH="1">
            <a:off x="3928340" y="1450536"/>
            <a:ext cx="164618" cy="243335"/>
          </a:xfrm>
          <a:custGeom>
            <a:avLst/>
            <a:gdLst/>
            <a:ahLst/>
            <a:cxnLst/>
            <a:rect l="l" t="t" r="r" b="b"/>
            <a:pathLst>
              <a:path w="424791" h="647188">
                <a:moveTo>
                  <a:pt x="424791" y="0"/>
                </a:moveTo>
                <a:lnTo>
                  <a:pt x="0" y="0"/>
                </a:lnTo>
                <a:lnTo>
                  <a:pt x="0" y="647189"/>
                </a:lnTo>
                <a:lnTo>
                  <a:pt x="424791" y="647189"/>
                </a:lnTo>
                <a:lnTo>
                  <a:pt x="424791" y="0"/>
                </a:lnTo>
                <a:close/>
              </a:path>
            </a:pathLst>
          </a:custGeom>
          <a:blipFill>
            <a:blip r:embed="rId9">
              <a:extLst>
                <a:ext uri="{96DAC541-7B7A-43D3-8B79-37D633B846F1}">
                  <asvg:svgBlip xmlns:asvg="http://schemas.microsoft.com/office/drawing/2016/SVG/main" r:embed="rId10"/>
                </a:ext>
              </a:extLst>
            </a:blip>
            <a:stretch>
              <a:fillRect/>
            </a:stretch>
          </a:blipFill>
        </p:spPr>
        <p:txBody>
          <a:bodyPr/>
          <a:lstStyle/>
          <a:p>
            <a:endParaRPr lang="en-GB"/>
          </a:p>
        </p:txBody>
      </p:sp>
      <p:sp>
        <p:nvSpPr>
          <p:cNvPr id="14" name="Freeform 23">
            <a:extLst>
              <a:ext uri="{FF2B5EF4-FFF2-40B4-BE49-F238E27FC236}">
                <a16:creationId xmlns:a16="http://schemas.microsoft.com/office/drawing/2014/main" id="{3A3CACD4-0737-97C6-7100-5448C6C174CD}"/>
              </a:ext>
            </a:extLst>
          </p:cNvPr>
          <p:cNvSpPr/>
          <p:nvPr/>
        </p:nvSpPr>
        <p:spPr>
          <a:xfrm flipH="1">
            <a:off x="3939953" y="5570936"/>
            <a:ext cx="164618" cy="243335"/>
          </a:xfrm>
          <a:custGeom>
            <a:avLst/>
            <a:gdLst/>
            <a:ahLst/>
            <a:cxnLst/>
            <a:rect l="l" t="t" r="r" b="b"/>
            <a:pathLst>
              <a:path w="424791" h="647188">
                <a:moveTo>
                  <a:pt x="424791" y="0"/>
                </a:moveTo>
                <a:lnTo>
                  <a:pt x="0" y="0"/>
                </a:lnTo>
                <a:lnTo>
                  <a:pt x="0" y="647189"/>
                </a:lnTo>
                <a:lnTo>
                  <a:pt x="424791" y="647189"/>
                </a:lnTo>
                <a:lnTo>
                  <a:pt x="424791" y="0"/>
                </a:lnTo>
                <a:close/>
              </a:path>
            </a:pathLst>
          </a:custGeom>
          <a:blipFill>
            <a:blip r:embed="rId9">
              <a:extLst>
                <a:ext uri="{96DAC541-7B7A-43D3-8B79-37D633B846F1}">
                  <asvg:svgBlip xmlns:asvg="http://schemas.microsoft.com/office/drawing/2016/SVG/main" r:embed="rId10"/>
                </a:ext>
              </a:extLst>
            </a:blip>
            <a:stretch>
              <a:fillRect/>
            </a:stretch>
          </a:blipFill>
        </p:spPr>
        <p:txBody>
          <a:bodyPr/>
          <a:lstStyle/>
          <a:p>
            <a:endParaRPr lang="en-GB"/>
          </a:p>
        </p:txBody>
      </p:sp>
      <p:sp>
        <p:nvSpPr>
          <p:cNvPr id="16" name="Freeform 23">
            <a:extLst>
              <a:ext uri="{FF2B5EF4-FFF2-40B4-BE49-F238E27FC236}">
                <a16:creationId xmlns:a16="http://schemas.microsoft.com/office/drawing/2014/main" id="{0E64BA72-4F81-8F99-06DB-7E6820C9EB4E}"/>
              </a:ext>
            </a:extLst>
          </p:cNvPr>
          <p:cNvSpPr/>
          <p:nvPr/>
        </p:nvSpPr>
        <p:spPr>
          <a:xfrm flipH="1">
            <a:off x="8157160" y="5474264"/>
            <a:ext cx="164618" cy="243335"/>
          </a:xfrm>
          <a:custGeom>
            <a:avLst/>
            <a:gdLst/>
            <a:ahLst/>
            <a:cxnLst/>
            <a:rect l="l" t="t" r="r" b="b"/>
            <a:pathLst>
              <a:path w="424791" h="647188">
                <a:moveTo>
                  <a:pt x="424791" y="0"/>
                </a:moveTo>
                <a:lnTo>
                  <a:pt x="0" y="0"/>
                </a:lnTo>
                <a:lnTo>
                  <a:pt x="0" y="647189"/>
                </a:lnTo>
                <a:lnTo>
                  <a:pt x="424791" y="647189"/>
                </a:lnTo>
                <a:lnTo>
                  <a:pt x="424791" y="0"/>
                </a:lnTo>
                <a:close/>
              </a:path>
            </a:pathLst>
          </a:custGeom>
          <a:blipFill>
            <a:blip r:embed="rId9">
              <a:extLst>
                <a:ext uri="{96DAC541-7B7A-43D3-8B79-37D633B846F1}">
                  <asvg:svgBlip xmlns:asvg="http://schemas.microsoft.com/office/drawing/2016/SVG/main" r:embed="rId10"/>
                </a:ext>
              </a:extLst>
            </a:blip>
            <a:stretch>
              <a:fillRect/>
            </a:stretch>
          </a:blipFill>
        </p:spPr>
        <p:txBody>
          <a:bodyPr/>
          <a:lstStyle/>
          <a:p>
            <a:endParaRPr lang="en-GB"/>
          </a:p>
        </p:txBody>
      </p:sp>
    </p:spTree>
    <p:extLst>
      <p:ext uri="{BB962C8B-B14F-4D97-AF65-F5344CB8AC3E}">
        <p14:creationId xmlns:p14="http://schemas.microsoft.com/office/powerpoint/2010/main" val="396081086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43701AC9A5908340A53101F6F3BF7720" ma:contentTypeVersion="18" ma:contentTypeDescription="Create a new document." ma:contentTypeScope="" ma:versionID="1885fc1fe538054a778c0c4c24ed9ab4">
  <xsd:schema xmlns:xsd="http://www.w3.org/2001/XMLSchema" xmlns:xs="http://www.w3.org/2001/XMLSchema" xmlns:p="http://schemas.microsoft.com/office/2006/metadata/properties" xmlns:ns2="cfcc8f99-6edd-417c-8b08-e4af51aa64dc" xmlns:ns3="93f07fc0-f3cc-4d0b-9a4f-54b5dee9d132" targetNamespace="http://schemas.microsoft.com/office/2006/metadata/properties" ma:root="true" ma:fieldsID="98ed923e35c1a70eedf4ab471f5da741" ns2:_="" ns3:_="">
    <xsd:import namespace="cfcc8f99-6edd-417c-8b08-e4af51aa64dc"/>
    <xsd:import namespace="93f07fc0-f3cc-4d0b-9a4f-54b5dee9d132"/>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GenerationTime" minOccurs="0"/>
                <xsd:element ref="ns2:MediaServiceEventHashCode" minOccurs="0"/>
                <xsd:element ref="ns2:MediaServiceDateTaken" minOccurs="0"/>
                <xsd:element ref="ns2:MediaServiceLocation" minOccurs="0"/>
                <xsd:element ref="ns2:MediaServiceOCR" minOccurs="0"/>
                <xsd:element ref="ns2:MediaServiceAutoKeyPoints" minOccurs="0"/>
                <xsd:element ref="ns2:MediaServiceKeyPoints" minOccurs="0"/>
                <xsd:element ref="ns2:lcf76f155ced4ddcb4097134ff3c332f" minOccurs="0"/>
                <xsd:element ref="ns3:TaxCatchAll" minOccurs="0"/>
                <xsd:element ref="ns2:MediaLengthInSeconds" minOccurs="0"/>
                <xsd:element ref="ns3:SharedWithUsers" minOccurs="0"/>
                <xsd:element ref="ns3:SharedWithDetails"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fcc8f99-6edd-417c-8b08-e4af51aa64d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GenerationTime" ma:index="11" nillable="true" ma:displayName="MediaServiceGenerationTime" ma:hidden="true" ma:internalName="MediaServiceGenerationTime"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DateTaken" ma:index="13" nillable="true" ma:displayName="MediaServiceDateTaken" ma:hidden="true" ma:internalName="MediaServiceDateTaken" ma:readOnly="true">
      <xsd:simpleType>
        <xsd:restriction base="dms:Text"/>
      </xsd:simpleType>
    </xsd:element>
    <xsd:element name="MediaServiceLocation" ma:index="14" nillable="true" ma:displayName="Location" ma:internalName="MediaServiceLocation"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true">
      <xsd:simpleType>
        <xsd:restriction base="dms:Note">
          <xsd:maxLength value="255"/>
        </xsd:restriction>
      </xsd:simpleType>
    </xsd:element>
    <xsd:element name="lcf76f155ced4ddcb4097134ff3c332f" ma:index="19" nillable="true" ma:taxonomy="true" ma:internalName="lcf76f155ced4ddcb4097134ff3c332f" ma:taxonomyFieldName="MediaServiceImageTags" ma:displayName="Image Tags" ma:readOnly="false" ma:fieldId="{5cf76f15-5ced-4ddc-b409-7134ff3c332f}" ma:taxonomyMulti="true" ma:sspId="a60fa401-c735-472c-b85f-e3677d3c5b3f" ma:termSetId="09814cd3-568e-fe90-9814-8d621ff8fb84" ma:anchorId="fba54fb3-c3e1-fe81-a776-ca4b69148c4d" ma:open="true" ma:isKeyword="false">
      <xsd:complexType>
        <xsd:sequence>
          <xsd:element ref="pc:Terms" minOccurs="0" maxOccurs="1"/>
        </xsd:sequence>
      </xsd:complexType>
    </xsd:element>
    <xsd:element name="MediaLengthInSeconds" ma:index="21" nillable="true" ma:displayName="MediaLengthInSeconds" ma:hidden="true" ma:internalName="MediaLengthInSeconds" ma:readOnly="true">
      <xsd:simpleType>
        <xsd:restriction base="dms:Unknown"/>
      </xsd:simpleType>
    </xsd:element>
    <xsd:element name="MediaServiceObjectDetectorVersions" ma:index="24" nillable="true" ma:displayName="MediaServiceObjectDetectorVersions"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93f07fc0-f3cc-4d0b-9a4f-54b5dee9d132" elementFormDefault="qualified">
    <xsd:import namespace="http://schemas.microsoft.com/office/2006/documentManagement/types"/>
    <xsd:import namespace="http://schemas.microsoft.com/office/infopath/2007/PartnerControls"/>
    <xsd:element name="TaxCatchAll" ma:index="20" nillable="true" ma:displayName="Taxonomy Catch All Column" ma:hidden="true" ma:list="{1412bf3a-dce2-436e-b669-e1b034c8f5c5}" ma:internalName="TaxCatchAll" ma:showField="CatchAllData" ma:web="93f07fc0-f3cc-4d0b-9a4f-54b5dee9d132">
      <xsd:complexType>
        <xsd:complexContent>
          <xsd:extension base="dms:MultiChoiceLookup">
            <xsd:sequence>
              <xsd:element name="Value" type="dms:Lookup" maxOccurs="unbounded" minOccurs="0" nillable="true"/>
            </xsd:sequence>
          </xsd:extension>
        </xsd:complexContent>
      </xsd:complexType>
    </xsd:element>
    <xsd:element name="SharedWithUsers" ma:index="2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3"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cfcc8f99-6edd-417c-8b08-e4af51aa64dc">
      <Terms xmlns="http://schemas.microsoft.com/office/infopath/2007/PartnerControls"/>
    </lcf76f155ced4ddcb4097134ff3c332f>
    <TaxCatchAll xmlns="93f07fc0-f3cc-4d0b-9a4f-54b5dee9d132"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CB6C119B-AE64-4D47-A9DB-DC6AD335D983}">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cfcc8f99-6edd-417c-8b08-e4af51aa64dc"/>
    <ds:schemaRef ds:uri="93f07fc0-f3cc-4d0b-9a4f-54b5dee9d132"/>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38B72B72-EFE2-4371-B500-B2B9B1CA3EDB}">
  <ds:schemaRefs>
    <ds:schemaRef ds:uri="cfcc8f99-6edd-417c-8b08-e4af51aa64dc"/>
    <ds:schemaRef ds:uri="http://schemas.microsoft.com/office/2006/documentManagement/types"/>
    <ds:schemaRef ds:uri="93f07fc0-f3cc-4d0b-9a4f-54b5dee9d132"/>
    <ds:schemaRef ds:uri="http://purl.org/dc/elements/1.1/"/>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 ds:uri="http://purl.org/dc/dcmitype/"/>
    <ds:schemaRef ds:uri="http://purl.org/dc/terms/"/>
  </ds:schemaRefs>
</ds:datastoreItem>
</file>

<file path=customXml/itemProps3.xml><?xml version="1.0" encoding="utf-8"?>
<ds:datastoreItem xmlns:ds="http://schemas.openxmlformats.org/officeDocument/2006/customXml" ds:itemID="{3AB8ED64-C6F3-4AA7-A4F8-D8EE960172A2}">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1606</TotalTime>
  <Words>1586</Words>
  <Application>Microsoft Office PowerPoint</Application>
  <PresentationFormat>A4 Paper (210x297 mm)</PresentationFormat>
  <Paragraphs>364</Paragraphs>
  <Slides>3</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vt:i4>
      </vt:variant>
    </vt:vector>
  </HeadingPairs>
  <TitlesOfParts>
    <vt:vector size="8" baseType="lpstr">
      <vt:lpstr>Aptos Display</vt:lpstr>
      <vt:lpstr>Arial</vt:lpstr>
      <vt:lpstr>Calibri</vt:lpstr>
      <vt:lpstr>Century Gothic</vt:lpstr>
      <vt:lpstr>Office Theme</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Thomas Christian Pass</dc:creator>
  <cp:lastModifiedBy>Pamela Ansley</cp:lastModifiedBy>
  <cp:revision>39</cp:revision>
  <cp:lastPrinted>2026-10-14T11:37:51Z</cp:lastPrinted>
  <dcterms:created xsi:type="dcterms:W3CDTF">2014-08-19T19:35:20Z</dcterms:created>
  <dcterms:modified xsi:type="dcterms:W3CDTF">2026-10-19T09:22:05Z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0x01010043701AC9A5908340A53101F6F3BF7720</vt:lpwstr>
  </property>
  <property fmtid="{D5CDD505-2E9C-101B-9397-08002B2CF9AE}" pid="3" name="Company_x0020_Metadata">
    <vt:lpwstr>2;#CaterLink|6b7c7025-ee94-469a-84b5-af43f06be2f7</vt:lpwstr>
  </property>
  <property fmtid="{D5CDD505-2E9C-101B-9397-08002B2CF9AE}" pid="4" name="Company Metadata">
    <vt:lpwstr>2;#CaterLink</vt:lpwstr>
  </property>
  <property fmtid="{D5CDD505-2E9C-101B-9397-08002B2CF9AE}" pid="5" name="Order">
    <vt:r8>70900</vt:r8>
  </property>
  <property fmtid="{D5CDD505-2E9C-101B-9397-08002B2CF9AE}" pid="6" name="MediaServiceImageTags">
    <vt:lpwstr/>
  </property>
</Properties>
</file>