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Lst>
  <p:notesMasterIdLst>
    <p:notesMasterId r:id="rId18"/>
  </p:notesMasterIdLst>
  <p:handoutMasterIdLst>
    <p:handoutMasterId r:id="rId19"/>
  </p:handoutMasterIdLst>
  <p:sldIdLst>
    <p:sldId id="319" r:id="rId2"/>
    <p:sldId id="998" r:id="rId3"/>
    <p:sldId id="1000" r:id="rId4"/>
    <p:sldId id="322" r:id="rId5"/>
    <p:sldId id="996" r:id="rId6"/>
    <p:sldId id="272" r:id="rId7"/>
    <p:sldId id="1001" r:id="rId8"/>
    <p:sldId id="999" r:id="rId9"/>
    <p:sldId id="327" r:id="rId10"/>
    <p:sldId id="328" r:id="rId11"/>
    <p:sldId id="1002" r:id="rId12"/>
    <p:sldId id="995" r:id="rId13"/>
    <p:sldId id="1003" r:id="rId14"/>
    <p:sldId id="1004" r:id="rId15"/>
    <p:sldId id="267"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6ED810-899C-47BC-9B5C-C7BB0EC8B45E}">
          <p14:sldIdLst>
            <p14:sldId id="319"/>
            <p14:sldId id="998"/>
            <p14:sldId id="1000"/>
            <p14:sldId id="322"/>
            <p14:sldId id="996"/>
            <p14:sldId id="272"/>
            <p14:sldId id="1001"/>
            <p14:sldId id="999"/>
            <p14:sldId id="327"/>
            <p14:sldId id="328"/>
            <p14:sldId id="1002"/>
          </p14:sldIdLst>
        </p14:section>
        <p14:section name="Untitled Section" id="{5B51DC3A-8F75-45A4-A7B3-274AACC5E904}">
          <p14:sldIdLst>
            <p14:sldId id="995"/>
            <p14:sldId id="1003"/>
            <p14:sldId id="1004"/>
            <p14:sldId id="267"/>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736"/>
    <a:srgbClr val="7F3E98"/>
    <a:srgbClr val="7CC449"/>
    <a:srgbClr val="4DBBDC"/>
    <a:srgbClr val="ED1B57"/>
    <a:srgbClr val="A5D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212" autoAdjust="0"/>
  </p:normalViewPr>
  <p:slideViewPr>
    <p:cSldViewPr snapToGrid="0">
      <p:cViewPr varScale="1">
        <p:scale>
          <a:sx n="82" d="100"/>
          <a:sy n="82" d="100"/>
        </p:scale>
        <p:origin x="1710" y="84"/>
      </p:cViewPr>
      <p:guideLst/>
    </p:cSldViewPr>
  </p:slideViewPr>
  <p:notesTextViewPr>
    <p:cViewPr>
      <p:scale>
        <a:sx n="1" d="1"/>
        <a:sy n="1" d="1"/>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7A5F7-0CC6-4ECF-B4B1-F41B430BEB2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36E28B8-DBE0-4151-886E-A5D9F81E375F}">
      <dgm:prSet/>
      <dgm:spPr/>
      <dgm:t>
        <a:bodyPr/>
        <a:lstStyle/>
        <a:p>
          <a:r>
            <a:rPr lang="en-GB" dirty="0"/>
            <a:t>Angela Mngaza – School practitioner in Kentish Town Primary School</a:t>
          </a:r>
          <a:endParaRPr lang="en-US" dirty="0"/>
        </a:p>
      </dgm:t>
    </dgm:pt>
    <dgm:pt modelId="{E3612607-E447-4444-8719-A2DAEEE09475}" type="parTrans" cxnId="{875574ED-D646-4137-84DF-885BEFD8D381}">
      <dgm:prSet/>
      <dgm:spPr/>
      <dgm:t>
        <a:bodyPr/>
        <a:lstStyle/>
        <a:p>
          <a:endParaRPr lang="en-US"/>
        </a:p>
      </dgm:t>
    </dgm:pt>
    <dgm:pt modelId="{AB293FBE-F796-4188-AFC0-27BE286484E4}" type="sibTrans" cxnId="{875574ED-D646-4137-84DF-885BEFD8D381}">
      <dgm:prSet/>
      <dgm:spPr/>
      <dgm:t>
        <a:bodyPr/>
        <a:lstStyle/>
        <a:p>
          <a:endParaRPr lang="en-US"/>
        </a:p>
      </dgm:t>
    </dgm:pt>
    <dgm:pt modelId="{46207D38-2148-4647-91EA-20B84BF44977}">
      <dgm:prSet/>
      <dgm:spPr/>
      <dgm:t>
        <a:bodyPr/>
        <a:lstStyle/>
        <a:p>
          <a:r>
            <a:rPr lang="en-GB"/>
            <a:t>Shany Gur- Arieh – School practitioner </a:t>
          </a:r>
          <a:endParaRPr lang="en-US"/>
        </a:p>
      </dgm:t>
    </dgm:pt>
    <dgm:pt modelId="{368D6F9D-CC8B-4A08-9BE5-D6AB9BEC5E8E}" type="parTrans" cxnId="{D9E170D0-2D62-407C-8837-8069BF6AEB7B}">
      <dgm:prSet/>
      <dgm:spPr/>
      <dgm:t>
        <a:bodyPr/>
        <a:lstStyle/>
        <a:p>
          <a:endParaRPr lang="en-US"/>
        </a:p>
      </dgm:t>
    </dgm:pt>
    <dgm:pt modelId="{C7597BAF-C99C-4742-BF7B-D0FFACA1404C}" type="sibTrans" cxnId="{D9E170D0-2D62-407C-8837-8069BF6AEB7B}">
      <dgm:prSet/>
      <dgm:spPr/>
      <dgm:t>
        <a:bodyPr/>
        <a:lstStyle/>
        <a:p>
          <a:endParaRPr lang="en-US"/>
        </a:p>
      </dgm:t>
    </dgm:pt>
    <dgm:pt modelId="{6855FAAD-1B08-4511-A52C-2857A6D9FC12}" type="pres">
      <dgm:prSet presAssocID="{45B7A5F7-0CC6-4ECF-B4B1-F41B430BEB2E}" presName="Name0" presStyleCnt="0">
        <dgm:presLayoutVars>
          <dgm:dir/>
          <dgm:resizeHandles val="exact"/>
        </dgm:presLayoutVars>
      </dgm:prSet>
      <dgm:spPr/>
    </dgm:pt>
    <dgm:pt modelId="{AEFB1F58-2349-4C7E-8378-4D89D297FEF7}" type="pres">
      <dgm:prSet presAssocID="{236E28B8-DBE0-4151-886E-A5D9F81E375F}" presName="composite" presStyleCnt="0"/>
      <dgm:spPr/>
    </dgm:pt>
    <dgm:pt modelId="{A4911E62-5036-4E13-8BA9-0F778385D209}" type="pres">
      <dgm:prSet presAssocID="{236E28B8-DBE0-4151-886E-A5D9F81E375F}" presName="rect1" presStyleLbl="trAlignAcc1" presStyleIdx="0" presStyleCnt="2">
        <dgm:presLayoutVars>
          <dgm:bulletEnabled val="1"/>
        </dgm:presLayoutVars>
      </dgm:prSet>
      <dgm:spPr/>
    </dgm:pt>
    <dgm:pt modelId="{7442B1B3-AD28-4DCF-B98F-17B3D4E9CE35}" type="pres">
      <dgm:prSet presAssocID="{236E28B8-DBE0-4151-886E-A5D9F81E375F}" presName="rect2" presStyleLbl="fgImgPlace1" presStyleIdx="0" presStyleCnt="2" custLinFactNeighborX="-38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87E25AD-80EA-4707-AE3B-E35D8E258E8A}" type="pres">
      <dgm:prSet presAssocID="{AB293FBE-F796-4188-AFC0-27BE286484E4}" presName="sibTrans" presStyleCnt="0"/>
      <dgm:spPr/>
    </dgm:pt>
    <dgm:pt modelId="{1E342F1F-D473-44CB-B10C-8DA8007F3708}" type="pres">
      <dgm:prSet presAssocID="{46207D38-2148-4647-91EA-20B84BF44977}" presName="composite" presStyleCnt="0"/>
      <dgm:spPr/>
    </dgm:pt>
    <dgm:pt modelId="{6B45F36E-FC40-43E9-B4BF-392039F5DCF0}" type="pres">
      <dgm:prSet presAssocID="{46207D38-2148-4647-91EA-20B84BF44977}" presName="rect1" presStyleLbl="trAlignAcc1" presStyleIdx="1" presStyleCnt="2">
        <dgm:presLayoutVars>
          <dgm:bulletEnabled val="1"/>
        </dgm:presLayoutVars>
      </dgm:prSet>
      <dgm:spPr/>
    </dgm:pt>
    <dgm:pt modelId="{3B0B869B-5074-400D-B4AA-36B1A1330D84}" type="pres">
      <dgm:prSet presAssocID="{46207D38-2148-4647-91EA-20B84BF44977}" presName="rect2"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344CDE1F-2579-4481-8E06-F8A6F1B7F7CA}" type="presOf" srcId="{45B7A5F7-0CC6-4ECF-B4B1-F41B430BEB2E}" destId="{6855FAAD-1B08-4511-A52C-2857A6D9FC12}" srcOrd="0" destOrd="0" presId="urn:microsoft.com/office/officeart/2008/layout/PictureStrips"/>
    <dgm:cxn modelId="{D9E170D0-2D62-407C-8837-8069BF6AEB7B}" srcId="{45B7A5F7-0CC6-4ECF-B4B1-F41B430BEB2E}" destId="{46207D38-2148-4647-91EA-20B84BF44977}" srcOrd="1" destOrd="0" parTransId="{368D6F9D-CC8B-4A08-9BE5-D6AB9BEC5E8E}" sibTransId="{C7597BAF-C99C-4742-BF7B-D0FFACA1404C}"/>
    <dgm:cxn modelId="{7C3C1ED5-C690-4BDE-8DB0-1A7C56CD1969}" type="presOf" srcId="{236E28B8-DBE0-4151-886E-A5D9F81E375F}" destId="{A4911E62-5036-4E13-8BA9-0F778385D209}" srcOrd="0" destOrd="0" presId="urn:microsoft.com/office/officeart/2008/layout/PictureStrips"/>
    <dgm:cxn modelId="{875574ED-D646-4137-84DF-885BEFD8D381}" srcId="{45B7A5F7-0CC6-4ECF-B4B1-F41B430BEB2E}" destId="{236E28B8-DBE0-4151-886E-A5D9F81E375F}" srcOrd="0" destOrd="0" parTransId="{E3612607-E447-4444-8719-A2DAEEE09475}" sibTransId="{AB293FBE-F796-4188-AFC0-27BE286484E4}"/>
    <dgm:cxn modelId="{A96A83F3-8808-4662-9F52-9036A5F735BF}" type="presOf" srcId="{46207D38-2148-4647-91EA-20B84BF44977}" destId="{6B45F36E-FC40-43E9-B4BF-392039F5DCF0}" srcOrd="0" destOrd="0" presId="urn:microsoft.com/office/officeart/2008/layout/PictureStrips"/>
    <dgm:cxn modelId="{24693051-6B3E-460D-AA8F-F5412D7EF710}" type="presParOf" srcId="{6855FAAD-1B08-4511-A52C-2857A6D9FC12}" destId="{AEFB1F58-2349-4C7E-8378-4D89D297FEF7}" srcOrd="0" destOrd="0" presId="urn:microsoft.com/office/officeart/2008/layout/PictureStrips"/>
    <dgm:cxn modelId="{D48D730D-E831-40E9-B76E-A7E70437169C}" type="presParOf" srcId="{AEFB1F58-2349-4C7E-8378-4D89D297FEF7}" destId="{A4911E62-5036-4E13-8BA9-0F778385D209}" srcOrd="0" destOrd="0" presId="urn:microsoft.com/office/officeart/2008/layout/PictureStrips"/>
    <dgm:cxn modelId="{7379854D-40E9-42A0-8144-78C5CCDD2B89}" type="presParOf" srcId="{AEFB1F58-2349-4C7E-8378-4D89D297FEF7}" destId="{7442B1B3-AD28-4DCF-B98F-17B3D4E9CE35}" srcOrd="1" destOrd="0" presId="urn:microsoft.com/office/officeart/2008/layout/PictureStrips"/>
    <dgm:cxn modelId="{316E94ED-F26D-4FC9-A634-BBF7EF0F32AB}" type="presParOf" srcId="{6855FAAD-1B08-4511-A52C-2857A6D9FC12}" destId="{487E25AD-80EA-4707-AE3B-E35D8E258E8A}" srcOrd="1" destOrd="0" presId="urn:microsoft.com/office/officeart/2008/layout/PictureStrips"/>
    <dgm:cxn modelId="{E4A633D6-E472-410A-A782-A4964CB6C62B}" type="presParOf" srcId="{6855FAAD-1B08-4511-A52C-2857A6D9FC12}" destId="{1E342F1F-D473-44CB-B10C-8DA8007F3708}" srcOrd="2" destOrd="0" presId="urn:microsoft.com/office/officeart/2008/layout/PictureStrips"/>
    <dgm:cxn modelId="{8CA65118-2E62-4BF4-A0B4-B65C058EAE22}" type="presParOf" srcId="{1E342F1F-D473-44CB-B10C-8DA8007F3708}" destId="{6B45F36E-FC40-43E9-B4BF-392039F5DCF0}" srcOrd="0" destOrd="0" presId="urn:microsoft.com/office/officeart/2008/layout/PictureStrips"/>
    <dgm:cxn modelId="{5AB2DC85-71C8-4ECC-A150-C43FC33AB290}" type="presParOf" srcId="{1E342F1F-D473-44CB-B10C-8DA8007F3708}" destId="{3B0B869B-5074-400D-B4AA-36B1A1330D8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11E62-5036-4E13-8BA9-0F778385D209}">
      <dsp:nvSpPr>
        <dsp:cNvPr id="0" name=""/>
        <dsp:cNvSpPr/>
      </dsp:nvSpPr>
      <dsp:spPr>
        <a:xfrm>
          <a:off x="2972243" y="278421"/>
          <a:ext cx="5824274" cy="1820085"/>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2805"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Angela Mngaza – School practitioner in Kentish Town Primary School</a:t>
          </a:r>
          <a:endParaRPr lang="en-US" sz="3100" kern="1200" dirty="0"/>
        </a:p>
      </dsp:txBody>
      <dsp:txXfrm>
        <a:off x="2972243" y="278421"/>
        <a:ext cx="5824274" cy="1820085"/>
      </dsp:txXfrm>
    </dsp:sp>
    <dsp:sp modelId="{7442B1B3-AD28-4DCF-B98F-17B3D4E9CE35}">
      <dsp:nvSpPr>
        <dsp:cNvPr id="0" name=""/>
        <dsp:cNvSpPr/>
      </dsp:nvSpPr>
      <dsp:spPr>
        <a:xfrm>
          <a:off x="2724647" y="15520"/>
          <a:ext cx="1274060" cy="19110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5F36E-FC40-43E9-B4BF-392039F5DCF0}">
      <dsp:nvSpPr>
        <dsp:cNvPr id="0" name=""/>
        <dsp:cNvSpPr/>
      </dsp:nvSpPr>
      <dsp:spPr>
        <a:xfrm>
          <a:off x="2972243" y="2569707"/>
          <a:ext cx="5824274" cy="1820085"/>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2805"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Shany Gur- Arieh – School practitioner </a:t>
          </a:r>
          <a:endParaRPr lang="en-US" sz="3100" kern="1200"/>
        </a:p>
      </dsp:txBody>
      <dsp:txXfrm>
        <a:off x="2972243" y="2569707"/>
        <a:ext cx="5824274" cy="1820085"/>
      </dsp:txXfrm>
    </dsp:sp>
    <dsp:sp modelId="{3B0B869B-5074-400D-B4AA-36B1A1330D84}">
      <dsp:nvSpPr>
        <dsp:cNvPr id="0" name=""/>
        <dsp:cNvSpPr/>
      </dsp:nvSpPr>
      <dsp:spPr>
        <a:xfrm>
          <a:off x="2729565" y="2306805"/>
          <a:ext cx="1274060" cy="19110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03F7C-0417-4E0F-B95D-07B0506B4410}" type="datetimeFigureOut">
              <a:rPr lang="en-GB" smtClean="0"/>
              <a:t>12/10/2023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B158DC-E5E5-4761-851D-D663223972E6}" type="slidenum">
              <a:rPr lang="en-GB" smtClean="0"/>
              <a:t>‹#›</a:t>
            </a:fld>
            <a:endParaRPr lang="en-GB"/>
          </a:p>
        </p:txBody>
      </p:sp>
    </p:spTree>
    <p:extLst>
      <p:ext uri="{BB962C8B-B14F-4D97-AF65-F5344CB8AC3E}">
        <p14:creationId xmlns:p14="http://schemas.microsoft.com/office/powerpoint/2010/main" val="1852444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C742-F8BE-447C-9355-3AA78D6730BC}"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6431-65F7-4EDC-A4D2-A96B3C5A11A0}" type="slidenum">
              <a:rPr lang="en-GB" smtClean="0"/>
              <a:t>‹#›</a:t>
            </a:fld>
            <a:endParaRPr lang="en-GB"/>
          </a:p>
        </p:txBody>
      </p:sp>
    </p:spTree>
    <p:extLst>
      <p:ext uri="{BB962C8B-B14F-4D97-AF65-F5344CB8AC3E}">
        <p14:creationId xmlns:p14="http://schemas.microsoft.com/office/powerpoint/2010/main" val="385337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6BD6431-65F7-4EDC-A4D2-A96B3C5A11A0}" type="slidenum">
              <a:rPr lang="en-GB" smtClean="0"/>
              <a:t>1</a:t>
            </a:fld>
            <a:endParaRPr lang="en-GB"/>
          </a:p>
        </p:txBody>
      </p:sp>
    </p:spTree>
    <p:extLst>
      <p:ext uri="{BB962C8B-B14F-4D97-AF65-F5344CB8AC3E}">
        <p14:creationId xmlns:p14="http://schemas.microsoft.com/office/powerpoint/2010/main" val="186111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Shany</a:t>
            </a:r>
          </a:p>
          <a:p>
            <a:r>
              <a:rPr lang="en-GB" dirty="0"/>
              <a:t>For you or your child to access these groups you will need to complete a referral through school. </a:t>
            </a:r>
          </a:p>
          <a:p>
            <a:r>
              <a:rPr lang="en-GB" dirty="0"/>
              <a:t>More information in the Incredible Years is found in the leaflets. This is a 12-week course for parent to build skills in managing their children’s behaviour</a:t>
            </a:r>
          </a:p>
          <a:p>
            <a:r>
              <a:rPr lang="en-GB" dirty="0"/>
              <a:t>The transition group is aimed at children in year 6  who may need a little extra support in dealing with their thoughts and worries about moving to secondary school.</a:t>
            </a:r>
          </a:p>
          <a:p>
            <a:r>
              <a:rPr lang="en-GB" dirty="0"/>
              <a:t>We also offer a group for children in KS2 who may need more support dealing with worry. </a:t>
            </a:r>
          </a:p>
        </p:txBody>
      </p:sp>
      <p:sp>
        <p:nvSpPr>
          <p:cNvPr id="4" name="Slide Number Placeholder 3"/>
          <p:cNvSpPr>
            <a:spLocks noGrp="1"/>
          </p:cNvSpPr>
          <p:nvPr>
            <p:ph type="sldNum" sz="quarter" idx="10"/>
          </p:nvPr>
        </p:nvSpPr>
        <p:spPr/>
        <p:txBody>
          <a:bodyPr/>
          <a:lstStyle/>
          <a:p>
            <a:fld id="{A6BD6431-65F7-4EDC-A4D2-A96B3C5A11A0}" type="slidenum">
              <a:rPr lang="en-GB" smtClean="0"/>
              <a:t>10</a:t>
            </a:fld>
            <a:endParaRPr lang="en-GB"/>
          </a:p>
        </p:txBody>
      </p:sp>
    </p:spTree>
    <p:extLst>
      <p:ext uri="{BB962C8B-B14F-4D97-AF65-F5344CB8AC3E}">
        <p14:creationId xmlns:p14="http://schemas.microsoft.com/office/powerpoint/2010/main" val="406317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Shany</a:t>
            </a:r>
          </a:p>
          <a:p>
            <a:r>
              <a:rPr lang="en-GB" dirty="0"/>
              <a:t>You may be confused as to how these ways of working are individual support for children. </a:t>
            </a:r>
          </a:p>
          <a:p>
            <a:r>
              <a:rPr lang="en-GB" dirty="0"/>
              <a:t>Research tells us that children of primary school age are not quite at the right developmental stage to benefit from a short-term course of 1:1 therapeutic support. </a:t>
            </a:r>
          </a:p>
          <a:p>
            <a:r>
              <a:rPr lang="en-GB" dirty="0"/>
              <a:t>While we may involve children in sessions, we mainly work with their adults. </a:t>
            </a:r>
          </a:p>
          <a:p>
            <a:r>
              <a:rPr lang="en-GB" dirty="0"/>
              <a:t>You are the experts on your children and by working directly with you, your child will benefit from the support continuing beyond the sessions. Children spend most of their time at home, parents are best placed to support </a:t>
            </a:r>
          </a:p>
        </p:txBody>
      </p:sp>
      <p:sp>
        <p:nvSpPr>
          <p:cNvPr id="4" name="Slide Number Placeholder 3"/>
          <p:cNvSpPr>
            <a:spLocks noGrp="1"/>
          </p:cNvSpPr>
          <p:nvPr>
            <p:ph type="sldNum" sz="quarter" idx="5"/>
          </p:nvPr>
        </p:nvSpPr>
        <p:spPr/>
        <p:txBody>
          <a:bodyPr/>
          <a:lstStyle/>
          <a:p>
            <a:fld id="{A6BD6431-65F7-4EDC-A4D2-A96B3C5A11A0}" type="slidenum">
              <a:rPr lang="en-GB" smtClean="0"/>
              <a:t>11</a:t>
            </a:fld>
            <a:endParaRPr lang="en-GB"/>
          </a:p>
        </p:txBody>
      </p:sp>
    </p:spTree>
    <p:extLst>
      <p:ext uri="{BB962C8B-B14F-4D97-AF65-F5344CB8AC3E}">
        <p14:creationId xmlns:p14="http://schemas.microsoft.com/office/powerpoint/2010/main" val="135325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Angela</a:t>
            </a:r>
          </a:p>
          <a:p>
            <a:r>
              <a:rPr lang="en-US" baseline="0" dirty="0"/>
              <a:t>Add referral pathways  - GP and self-referral an option, however best rout is via school . If for any reason you feel that you would want to have a chat with us, you can get in touch through the email address that we will advertise later. We can have a meeting at school or even call you back</a:t>
            </a:r>
          </a:p>
        </p:txBody>
      </p:sp>
      <p:sp>
        <p:nvSpPr>
          <p:cNvPr id="4" name="Slide Number Placeholder 3"/>
          <p:cNvSpPr>
            <a:spLocks noGrp="1"/>
          </p:cNvSpPr>
          <p:nvPr>
            <p:ph type="sldNum" sz="quarter" idx="10"/>
          </p:nvPr>
        </p:nvSpPr>
        <p:spPr/>
        <p:txBody>
          <a:bodyPr/>
          <a:lstStyle/>
          <a:p>
            <a:fld id="{A6BD6431-65F7-4EDC-A4D2-A96B3C5A11A0}" type="slidenum">
              <a:rPr lang="en-GB" smtClean="0"/>
              <a:t>12</a:t>
            </a:fld>
            <a:endParaRPr lang="en-GB"/>
          </a:p>
        </p:txBody>
      </p:sp>
    </p:spTree>
    <p:extLst>
      <p:ext uri="{BB962C8B-B14F-4D97-AF65-F5344CB8AC3E}">
        <p14:creationId xmlns:p14="http://schemas.microsoft.com/office/powerpoint/2010/main" val="341339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BD6431-65F7-4EDC-A4D2-A96B3C5A11A0}" type="slidenum">
              <a:rPr lang="en-GB" smtClean="0"/>
              <a:t>13</a:t>
            </a:fld>
            <a:endParaRPr lang="en-GB"/>
          </a:p>
        </p:txBody>
      </p:sp>
    </p:spTree>
    <p:extLst>
      <p:ext uri="{BB962C8B-B14F-4D97-AF65-F5344CB8AC3E}">
        <p14:creationId xmlns:p14="http://schemas.microsoft.com/office/powerpoint/2010/main" val="30069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BD6431-65F7-4EDC-A4D2-A96B3C5A11A0}" type="slidenum">
              <a:rPr lang="en-GB" smtClean="0"/>
              <a:t>14</a:t>
            </a:fld>
            <a:endParaRPr lang="en-GB"/>
          </a:p>
        </p:txBody>
      </p:sp>
    </p:spTree>
    <p:extLst>
      <p:ext uri="{BB962C8B-B14F-4D97-AF65-F5344CB8AC3E}">
        <p14:creationId xmlns:p14="http://schemas.microsoft.com/office/powerpoint/2010/main" val="365175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a:t>
            </a:r>
          </a:p>
        </p:txBody>
      </p:sp>
      <p:sp>
        <p:nvSpPr>
          <p:cNvPr id="4" name="Slide Number Placeholder 3"/>
          <p:cNvSpPr>
            <a:spLocks noGrp="1"/>
          </p:cNvSpPr>
          <p:nvPr>
            <p:ph type="sldNum" sz="quarter" idx="10"/>
          </p:nvPr>
        </p:nvSpPr>
        <p:spPr/>
        <p:txBody>
          <a:bodyPr/>
          <a:lstStyle/>
          <a:p>
            <a:fld id="{A6BD6431-65F7-4EDC-A4D2-A96B3C5A11A0}" type="slidenum">
              <a:rPr lang="en-GB" smtClean="0"/>
              <a:t>15</a:t>
            </a:fld>
            <a:endParaRPr lang="en-GB"/>
          </a:p>
        </p:txBody>
      </p:sp>
    </p:spTree>
    <p:extLst>
      <p:ext uri="{BB962C8B-B14F-4D97-AF65-F5344CB8AC3E}">
        <p14:creationId xmlns:p14="http://schemas.microsoft.com/office/powerpoint/2010/main" val="149437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a:t>
            </a:r>
          </a:p>
        </p:txBody>
      </p:sp>
      <p:sp>
        <p:nvSpPr>
          <p:cNvPr id="4" name="Slide Number Placeholder 3"/>
          <p:cNvSpPr>
            <a:spLocks noGrp="1"/>
          </p:cNvSpPr>
          <p:nvPr>
            <p:ph type="sldNum" sz="quarter" idx="10"/>
          </p:nvPr>
        </p:nvSpPr>
        <p:spPr/>
        <p:txBody>
          <a:bodyPr/>
          <a:lstStyle/>
          <a:p>
            <a:fld id="{A6BD6431-65F7-4EDC-A4D2-A96B3C5A11A0}" type="slidenum">
              <a:rPr lang="en-GB" smtClean="0"/>
              <a:t>16</a:t>
            </a:fld>
            <a:endParaRPr lang="en-GB"/>
          </a:p>
        </p:txBody>
      </p:sp>
    </p:spTree>
    <p:extLst>
      <p:ext uri="{BB962C8B-B14F-4D97-AF65-F5344CB8AC3E}">
        <p14:creationId xmlns:p14="http://schemas.microsoft.com/office/powerpoint/2010/main" val="52775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Together</a:t>
            </a:r>
          </a:p>
          <a:p>
            <a:r>
              <a:rPr lang="en-GB" dirty="0"/>
              <a:t>Mention that the team is made up of clinician from different modalities: psychologists, school practitioners </a:t>
            </a:r>
          </a:p>
        </p:txBody>
      </p:sp>
      <p:sp>
        <p:nvSpPr>
          <p:cNvPr id="4" name="Slide Number Placeholder 3"/>
          <p:cNvSpPr>
            <a:spLocks noGrp="1"/>
          </p:cNvSpPr>
          <p:nvPr>
            <p:ph type="sldNum" sz="quarter" idx="5"/>
          </p:nvPr>
        </p:nvSpPr>
        <p:spPr/>
        <p:txBody>
          <a:bodyPr/>
          <a:lstStyle/>
          <a:p>
            <a:fld id="{A6BD6431-65F7-4EDC-A4D2-A96B3C5A11A0}" type="slidenum">
              <a:rPr lang="en-GB" smtClean="0"/>
              <a:t>2</a:t>
            </a:fld>
            <a:endParaRPr lang="en-GB"/>
          </a:p>
        </p:txBody>
      </p:sp>
    </p:spTree>
    <p:extLst>
      <p:ext uri="{BB962C8B-B14F-4D97-AF65-F5344CB8AC3E}">
        <p14:creationId xmlns:p14="http://schemas.microsoft.com/office/powerpoint/2010/main" val="189377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Angela:</a:t>
            </a:r>
          </a:p>
          <a:p>
            <a:r>
              <a:rPr lang="en-GB" dirty="0"/>
              <a:t>MHST were established in 2019 by the government and NHS England (?) to provide mental health and emotional wellbeing support in primary and secondary schools.</a:t>
            </a:r>
          </a:p>
          <a:p>
            <a:r>
              <a:rPr lang="en-GB" dirty="0"/>
              <a:t>There are three main functions for MHST’s.</a:t>
            </a:r>
          </a:p>
          <a:p>
            <a:r>
              <a:rPr lang="en-GB" dirty="0"/>
              <a:t>They are:</a:t>
            </a:r>
          </a:p>
          <a:p>
            <a:pPr marL="228600" indent="-228600">
              <a:buAutoNum type="arabicPeriod" startAt="2"/>
            </a:pPr>
            <a:endParaRPr lang="en-GB" dirty="0"/>
          </a:p>
          <a:p>
            <a:pPr marL="342900" indent="-342900" fontAlgn="base">
              <a:buFont typeface="Arial" panose="020B0604020202020204" pitchFamily="34" charset="0"/>
              <a:buChar char="•"/>
            </a:pPr>
            <a:r>
              <a:rPr lang="en-GB" b="0" i="0" dirty="0">
                <a:effectLst/>
              </a:rPr>
              <a:t>To deliver evidence-based interventions for mild-to-moderate mental health </a:t>
            </a:r>
            <a:r>
              <a:rPr lang="en-GB" dirty="0"/>
              <a:t>needs.</a:t>
            </a:r>
            <a:endParaRPr lang="en-GB" b="0" i="0" dirty="0">
              <a:effectLst/>
            </a:endParaRPr>
          </a:p>
          <a:p>
            <a:pPr marL="342900" indent="-342900" fontAlgn="base">
              <a:buFont typeface="Arial" panose="020B0604020202020204" pitchFamily="34" charset="0"/>
              <a:buChar char="•"/>
            </a:pPr>
            <a:r>
              <a:rPr lang="en-GB" dirty="0"/>
              <a:t>S</a:t>
            </a:r>
            <a:r>
              <a:rPr lang="en-GB" b="0" i="0" dirty="0">
                <a:effectLst/>
              </a:rPr>
              <a:t>upport schools in</a:t>
            </a:r>
            <a:r>
              <a:rPr lang="en-GB" b="1" i="0" dirty="0">
                <a:effectLst/>
              </a:rPr>
              <a:t> </a:t>
            </a:r>
            <a:r>
              <a:rPr lang="en-GB" i="0" dirty="0">
                <a:effectLst/>
              </a:rPr>
              <a:t>developing their whole school</a:t>
            </a:r>
            <a:r>
              <a:rPr lang="en-GB" dirty="0"/>
              <a:t> approach to mental health and emotional wellbeing. </a:t>
            </a:r>
            <a:endParaRPr lang="en-GB" i="0" dirty="0">
              <a:effectLst/>
            </a:endParaRPr>
          </a:p>
          <a:p>
            <a:pPr marL="342900" indent="-342900" fontAlgn="base">
              <a:buFont typeface="Arial" panose="020B0604020202020204" pitchFamily="34" charset="0"/>
              <a:buChar char="•"/>
            </a:pPr>
            <a:r>
              <a:rPr lang="en-GB" b="0" i="0" dirty="0">
                <a:effectLst/>
              </a:rPr>
              <a:t>Give advice and signposting to school staff and liaise with external specialist services to help </a:t>
            </a:r>
            <a:r>
              <a:rPr lang="en-GB" dirty="0"/>
              <a:t>children and families </a:t>
            </a:r>
            <a:r>
              <a:rPr lang="en-GB" b="0" i="0" dirty="0">
                <a:effectLst/>
              </a:rPr>
              <a:t>get the right support.</a:t>
            </a:r>
          </a:p>
          <a:p>
            <a:pPr marL="228600" indent="-228600">
              <a:buAutoNum type="arabicPeriod" startAt="2"/>
            </a:pPr>
            <a:endParaRPr lang="en-GB" dirty="0"/>
          </a:p>
          <a:p>
            <a:endParaRPr lang="en-GB" dirty="0"/>
          </a:p>
        </p:txBody>
      </p:sp>
      <p:sp>
        <p:nvSpPr>
          <p:cNvPr id="4" name="Slide Number Placeholder 3"/>
          <p:cNvSpPr>
            <a:spLocks noGrp="1"/>
          </p:cNvSpPr>
          <p:nvPr>
            <p:ph type="sldNum" sz="quarter" idx="5"/>
          </p:nvPr>
        </p:nvSpPr>
        <p:spPr/>
        <p:txBody>
          <a:bodyPr/>
          <a:lstStyle/>
          <a:p>
            <a:fld id="{A6BD6431-65F7-4EDC-A4D2-A96B3C5A11A0}" type="slidenum">
              <a:rPr lang="en-GB" smtClean="0"/>
              <a:t>3</a:t>
            </a:fld>
            <a:endParaRPr lang="en-GB"/>
          </a:p>
        </p:txBody>
      </p:sp>
    </p:spTree>
    <p:extLst>
      <p:ext uri="{BB962C8B-B14F-4D97-AF65-F5344CB8AC3E}">
        <p14:creationId xmlns:p14="http://schemas.microsoft.com/office/powerpoint/2010/main" val="101893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Shany</a:t>
            </a:r>
          </a:p>
          <a:p>
            <a:endParaRPr lang="en-US" baseline="0" dirty="0"/>
          </a:p>
          <a:p>
            <a:r>
              <a:rPr lang="en-US" baseline="0" dirty="0"/>
              <a:t>MHST’s work within the Thrive framework. This framework was developed to define 4 kinds (type/areas?) of need: </a:t>
            </a:r>
            <a:r>
              <a:rPr lang="en-US" b="1" i="1" baseline="0" dirty="0"/>
              <a:t>speak to the outer part of the grid.</a:t>
            </a:r>
          </a:p>
          <a:p>
            <a:endParaRPr lang="en-US" b="1" i="1" baseline="0" dirty="0"/>
          </a:p>
          <a:p>
            <a:r>
              <a:rPr lang="en-US" b="0" i="0" baseline="0" dirty="0"/>
              <a:t>This image shows where MHST fits within this framework. We aim to support children through getting advice and providing therapeutic support. For those who need more support we can assist by signposting and referring on to more specialist CAMHS services.</a:t>
            </a:r>
          </a:p>
          <a:p>
            <a:r>
              <a:rPr lang="en-US" baseline="0" dirty="0"/>
              <a:t>While CAMHS colleagues also give advice and give help, </a:t>
            </a:r>
            <a:r>
              <a:rPr lang="en-GB" baseline="0" dirty="0"/>
              <a:t>MHST is only active here in top part of the grid.</a:t>
            </a:r>
          </a:p>
          <a:p>
            <a:endParaRPr lang="en-GB" dirty="0"/>
          </a:p>
          <a:p>
            <a:endParaRPr lang="en-GB" dirty="0"/>
          </a:p>
        </p:txBody>
      </p:sp>
      <p:sp>
        <p:nvSpPr>
          <p:cNvPr id="4" name="Slide Number Placeholder 3"/>
          <p:cNvSpPr>
            <a:spLocks noGrp="1"/>
          </p:cNvSpPr>
          <p:nvPr>
            <p:ph type="sldNum" sz="quarter" idx="10"/>
          </p:nvPr>
        </p:nvSpPr>
        <p:spPr/>
        <p:txBody>
          <a:bodyPr/>
          <a:lstStyle/>
          <a:p>
            <a:fld id="{A6BD6431-65F7-4EDC-A4D2-A96B3C5A11A0}" type="slidenum">
              <a:rPr lang="en-GB" smtClean="0"/>
              <a:t>4</a:t>
            </a:fld>
            <a:endParaRPr lang="en-GB"/>
          </a:p>
        </p:txBody>
      </p:sp>
    </p:spTree>
    <p:extLst>
      <p:ext uri="{BB962C8B-B14F-4D97-AF65-F5344CB8AC3E}">
        <p14:creationId xmlns:p14="http://schemas.microsoft.com/office/powerpoint/2010/main" val="187543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Shany</a:t>
            </a:r>
          </a:p>
          <a:p>
            <a:endParaRPr lang="en-GB" dirty="0"/>
          </a:p>
          <a:p>
            <a:r>
              <a:rPr lang="en-GB" dirty="0"/>
              <a:t>We mentioned before  that one of the core functions is working directly with CYP and families and we do this on these three levels </a:t>
            </a:r>
          </a:p>
          <a:p>
            <a:r>
              <a:rPr lang="en-GB" b="1" i="1" dirty="0"/>
              <a:t>Speak to the slide</a:t>
            </a:r>
          </a:p>
          <a:p>
            <a:r>
              <a:rPr lang="en-GB" b="1" i="1" dirty="0"/>
              <a:t>And we will go in to this in more detail later on….</a:t>
            </a:r>
          </a:p>
        </p:txBody>
      </p:sp>
      <p:sp>
        <p:nvSpPr>
          <p:cNvPr id="4" name="Slide Number Placeholder 3"/>
          <p:cNvSpPr>
            <a:spLocks noGrp="1"/>
          </p:cNvSpPr>
          <p:nvPr>
            <p:ph type="sldNum" sz="quarter" idx="5"/>
          </p:nvPr>
        </p:nvSpPr>
        <p:spPr/>
        <p:txBody>
          <a:bodyPr/>
          <a:lstStyle/>
          <a:p>
            <a:fld id="{A6BD6431-65F7-4EDC-A4D2-A96B3C5A11A0}" type="slidenum">
              <a:rPr lang="en-GB" smtClean="0"/>
              <a:t>5</a:t>
            </a:fld>
            <a:endParaRPr lang="en-GB"/>
          </a:p>
        </p:txBody>
      </p:sp>
    </p:spTree>
    <p:extLst>
      <p:ext uri="{BB962C8B-B14F-4D97-AF65-F5344CB8AC3E}">
        <p14:creationId xmlns:p14="http://schemas.microsoft.com/office/powerpoint/2010/main" val="358761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Angela</a:t>
            </a:r>
          </a:p>
          <a:p>
            <a:r>
              <a:rPr lang="en-US" baseline="0" dirty="0"/>
              <a:t>In Camden MHST we work with most of the primary and secondary schools in the borough</a:t>
            </a:r>
          </a:p>
          <a:p>
            <a:r>
              <a:rPr lang="en-US" baseline="0" dirty="0"/>
              <a:t>Camden is a large borough and so we have a North Camden and a South Camden team – We are the South Camden team</a:t>
            </a:r>
          </a:p>
        </p:txBody>
      </p:sp>
      <p:sp>
        <p:nvSpPr>
          <p:cNvPr id="4" name="Slide Number Placeholder 3"/>
          <p:cNvSpPr>
            <a:spLocks noGrp="1"/>
          </p:cNvSpPr>
          <p:nvPr>
            <p:ph type="sldNum" sz="quarter" idx="10"/>
          </p:nvPr>
        </p:nvSpPr>
        <p:spPr/>
        <p:txBody>
          <a:bodyPr/>
          <a:lstStyle/>
          <a:p>
            <a:fld id="{A6BD6431-65F7-4EDC-A4D2-A96B3C5A11A0}" type="slidenum">
              <a:rPr lang="en-GB" smtClean="0"/>
              <a:t>6</a:t>
            </a:fld>
            <a:endParaRPr lang="en-GB"/>
          </a:p>
        </p:txBody>
      </p:sp>
    </p:spTree>
    <p:extLst>
      <p:ext uri="{BB962C8B-B14F-4D97-AF65-F5344CB8AC3E}">
        <p14:creationId xmlns:p14="http://schemas.microsoft.com/office/powerpoint/2010/main" val="33855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Angela</a:t>
            </a:r>
          </a:p>
          <a:p>
            <a:r>
              <a:rPr lang="en-GB" dirty="0"/>
              <a:t>Refers parents to handout detailing full offer of webinars, Eventbrite page, remind that more topics are available, also for parents of children in secondary schools.</a:t>
            </a:r>
          </a:p>
          <a:p>
            <a:endParaRPr lang="en-GB" dirty="0"/>
          </a:p>
          <a:p>
            <a:r>
              <a:rPr lang="en-GB" dirty="0"/>
              <a:t>Optional script:  the MHST Webinar series runs over the autumn and spring school terms. Webinars are interactive online workshops on a range of topics that parents and carers have told us would be useful to know about.  Each w3binar runs for an hour, followed by an optional 30 minutes Q&amp;A.  The Webinars are usually held at midday with some evening sessions offered for popular topics. </a:t>
            </a:r>
          </a:p>
          <a:p>
            <a:endParaRPr lang="en-GB" dirty="0"/>
          </a:p>
          <a:p>
            <a:r>
              <a:rPr lang="en-GB" dirty="0"/>
              <a:t>A full list of the topic is available on our Eventbrite page, where you can also sign up and reserve your place. </a:t>
            </a:r>
            <a:r>
              <a:rPr lang="en-GB" b="1" dirty="0"/>
              <a:t>You can access this by scanning the QR code with your phone cameras now. If you point your phone camera to the screen a link will come up </a:t>
            </a:r>
          </a:p>
        </p:txBody>
      </p:sp>
      <p:sp>
        <p:nvSpPr>
          <p:cNvPr id="4" name="Slide Number Placeholder 3"/>
          <p:cNvSpPr>
            <a:spLocks noGrp="1"/>
          </p:cNvSpPr>
          <p:nvPr>
            <p:ph type="sldNum" sz="quarter" idx="5"/>
          </p:nvPr>
        </p:nvSpPr>
        <p:spPr/>
        <p:txBody>
          <a:bodyPr/>
          <a:lstStyle/>
          <a:p>
            <a:fld id="{A6BD6431-65F7-4EDC-A4D2-A96B3C5A11A0}" type="slidenum">
              <a:rPr lang="en-GB" smtClean="0"/>
              <a:t>7</a:t>
            </a:fld>
            <a:endParaRPr lang="en-GB"/>
          </a:p>
        </p:txBody>
      </p:sp>
    </p:spTree>
    <p:extLst>
      <p:ext uri="{BB962C8B-B14F-4D97-AF65-F5344CB8AC3E}">
        <p14:creationId xmlns:p14="http://schemas.microsoft.com/office/powerpoint/2010/main" val="140320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Angela</a:t>
            </a:r>
          </a:p>
          <a:p>
            <a:r>
              <a:rPr lang="en-GB" dirty="0"/>
              <a:t>More advice information available through in person workshops like this one on Emotion coaching which is running next month – you can see more info in your handouts or by scanning the QR code with your phone camera. </a:t>
            </a:r>
          </a:p>
          <a:p>
            <a:endParaRPr lang="en-GB" dirty="0"/>
          </a:p>
        </p:txBody>
      </p:sp>
      <p:sp>
        <p:nvSpPr>
          <p:cNvPr id="4" name="Slide Number Placeholder 3"/>
          <p:cNvSpPr>
            <a:spLocks noGrp="1"/>
          </p:cNvSpPr>
          <p:nvPr>
            <p:ph type="sldNum" sz="quarter" idx="5"/>
          </p:nvPr>
        </p:nvSpPr>
        <p:spPr/>
        <p:txBody>
          <a:bodyPr/>
          <a:lstStyle/>
          <a:p>
            <a:fld id="{A6BD6431-65F7-4EDC-A4D2-A96B3C5A11A0}" type="slidenum">
              <a:rPr lang="en-GB" smtClean="0"/>
              <a:t>8</a:t>
            </a:fld>
            <a:endParaRPr lang="en-GB"/>
          </a:p>
        </p:txBody>
      </p:sp>
    </p:spTree>
    <p:extLst>
      <p:ext uri="{BB962C8B-B14F-4D97-AF65-F5344CB8AC3E}">
        <p14:creationId xmlns:p14="http://schemas.microsoft.com/office/powerpoint/2010/main" val="366498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Shany</a:t>
            </a:r>
          </a:p>
          <a:p>
            <a:r>
              <a:rPr lang="en-GB" dirty="0"/>
              <a:t>At the whole class level we have two class in interventions: ZD which is an 8-week course teaching children about emotional regulation</a:t>
            </a:r>
          </a:p>
          <a:p>
            <a:r>
              <a:rPr lang="en-GB" dirty="0"/>
              <a:t>And .breath which is a 4- week course teaching children about mindfulness and dealing with worry</a:t>
            </a:r>
          </a:p>
        </p:txBody>
      </p:sp>
      <p:sp>
        <p:nvSpPr>
          <p:cNvPr id="4" name="Slide Number Placeholder 3"/>
          <p:cNvSpPr>
            <a:spLocks noGrp="1"/>
          </p:cNvSpPr>
          <p:nvPr>
            <p:ph type="sldNum" sz="quarter" idx="10"/>
          </p:nvPr>
        </p:nvSpPr>
        <p:spPr/>
        <p:txBody>
          <a:bodyPr/>
          <a:lstStyle/>
          <a:p>
            <a:fld id="{A6BD6431-65F7-4EDC-A4D2-A96B3C5A11A0}" type="slidenum">
              <a:rPr lang="en-GB" smtClean="0"/>
              <a:t>9</a:t>
            </a:fld>
            <a:endParaRPr lang="en-GB"/>
          </a:p>
        </p:txBody>
      </p:sp>
    </p:spTree>
    <p:extLst>
      <p:ext uri="{BB962C8B-B14F-4D97-AF65-F5344CB8AC3E}">
        <p14:creationId xmlns:p14="http://schemas.microsoft.com/office/powerpoint/2010/main" val="3798913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flaticon.com/" TargetMode="External"/><Relationship Id="rId2" Type="http://schemas.openxmlformats.org/officeDocument/2006/relationships/hyperlink" Target="https://www.flaticon.com/authors/smashicons" TargetMode="External"/><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9142611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7F3E98"/>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80" y="1825625"/>
            <a:ext cx="11526084"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7F3E98"/>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Tree>
    <p:extLst>
      <p:ext uri="{BB962C8B-B14F-4D97-AF65-F5344CB8AC3E}">
        <p14:creationId xmlns:p14="http://schemas.microsoft.com/office/powerpoint/2010/main" val="64429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7F3E98"/>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7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7F3E98"/>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
        <p:nvSpPr>
          <p:cNvPr id="7" name="Content Placeholder 2"/>
          <p:cNvSpPr>
            <a:spLocks noGrp="1"/>
          </p:cNvSpPr>
          <p:nvPr>
            <p:ph idx="14"/>
          </p:nvPr>
        </p:nvSpPr>
        <p:spPr>
          <a:xfrm>
            <a:off x="622172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329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Contact Deta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7F3E98"/>
          </a:solidFill>
        </p:spPr>
        <p:txBody>
          <a:bodyPr lIns="360000">
            <a:normAutofit/>
          </a:bodyPr>
          <a:lstStyle>
            <a:lvl1pPr>
              <a:defRPr sz="2400">
                <a:solidFill>
                  <a:schemeClr val="bg1"/>
                </a:solidFill>
              </a:defRPr>
            </a:lvl1pPr>
          </a:lstStyle>
          <a:p>
            <a:r>
              <a:rPr lang="en-GB" dirty="0"/>
              <a:t>Section Title</a:t>
            </a:r>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7F3E98"/>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4977" y="2690960"/>
            <a:ext cx="548066" cy="548066"/>
          </a:xfrm>
          <a:prstGeom prst="rect">
            <a:avLst/>
          </a:prstGeom>
        </p:spPr>
      </p:pic>
      <p:sp>
        <p:nvSpPr>
          <p:cNvPr id="16" name="Text Placeholder 15"/>
          <p:cNvSpPr>
            <a:spLocks noGrp="1"/>
          </p:cNvSpPr>
          <p:nvPr>
            <p:ph type="body" sz="quarter" idx="14" hasCustomPrompt="1"/>
          </p:nvPr>
        </p:nvSpPr>
        <p:spPr>
          <a:xfrm>
            <a:off x="2707715" y="2691150"/>
            <a:ext cx="7200000" cy="547687"/>
          </a:xfrm>
          <a:prstGeom prst="rect">
            <a:avLst/>
          </a:prstGeom>
        </p:spPr>
        <p:txBody>
          <a:bodyPr anchor="ctr"/>
          <a:lstStyle>
            <a:lvl1pPr marL="0" indent="0">
              <a:buNone/>
              <a:defRPr sz="1800" baseline="0"/>
            </a:lvl1pPr>
          </a:lstStyle>
          <a:p>
            <a:pPr lvl="0"/>
            <a:r>
              <a:rPr lang="en-US" dirty="0"/>
              <a:t>Phone Number</a:t>
            </a:r>
            <a:endParaRPr lang="en-GB" dirty="0"/>
          </a:p>
        </p:txBody>
      </p:sp>
      <p:sp>
        <p:nvSpPr>
          <p:cNvPr id="17" name="Text Placeholder 15"/>
          <p:cNvSpPr>
            <a:spLocks noGrp="1"/>
          </p:cNvSpPr>
          <p:nvPr>
            <p:ph type="body" sz="quarter" idx="15" hasCustomPrompt="1"/>
          </p:nvPr>
        </p:nvSpPr>
        <p:spPr>
          <a:xfrm>
            <a:off x="2707715" y="3650296"/>
            <a:ext cx="7200000" cy="547687"/>
          </a:xfrm>
          <a:prstGeom prst="rect">
            <a:avLst/>
          </a:prstGeom>
        </p:spPr>
        <p:txBody>
          <a:bodyPr anchor="ctr"/>
          <a:lstStyle>
            <a:lvl1pPr marL="0" indent="0">
              <a:buNone/>
              <a:defRPr sz="1800" baseline="0"/>
            </a:lvl1pPr>
          </a:lstStyle>
          <a:p>
            <a:pPr lvl="0"/>
            <a:r>
              <a:rPr lang="en-US" dirty="0"/>
              <a:t>Email Address</a:t>
            </a:r>
            <a:endParaRPr lang="en-GB" dirty="0"/>
          </a:p>
        </p:txBody>
      </p:sp>
      <p:sp>
        <p:nvSpPr>
          <p:cNvPr id="18" name="Text Placeholder 15"/>
          <p:cNvSpPr>
            <a:spLocks noGrp="1"/>
          </p:cNvSpPr>
          <p:nvPr>
            <p:ph type="body" sz="quarter" idx="16" hasCustomPrompt="1"/>
          </p:nvPr>
        </p:nvSpPr>
        <p:spPr>
          <a:xfrm>
            <a:off x="2707715" y="4630048"/>
            <a:ext cx="7200000" cy="547687"/>
          </a:xfrm>
          <a:prstGeom prst="rect">
            <a:avLst/>
          </a:prstGeom>
        </p:spPr>
        <p:txBody>
          <a:bodyPr anchor="ctr"/>
          <a:lstStyle>
            <a:lvl1pPr marL="0" indent="0">
              <a:buNone/>
              <a:defRPr sz="1800" baseline="0"/>
            </a:lvl1pPr>
          </a:lstStyle>
          <a:p>
            <a:pPr lvl="0"/>
            <a:r>
              <a:rPr lang="en-US" dirty="0"/>
              <a:t>Postal Address</a:t>
            </a:r>
            <a:endParaRPr lang="en-GB"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4977" y="3629501"/>
            <a:ext cx="589277" cy="589277"/>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4977" y="4609253"/>
            <a:ext cx="589277" cy="589277"/>
          </a:xfrm>
          <a:prstGeom prst="rect">
            <a:avLst/>
          </a:prstGeom>
        </p:spPr>
      </p:pic>
    </p:spTree>
    <p:extLst>
      <p:ext uri="{BB962C8B-B14F-4D97-AF65-F5344CB8AC3E}">
        <p14:creationId xmlns:p14="http://schemas.microsoft.com/office/powerpoint/2010/main" val="330586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ED1B57"/>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80" y="1825625"/>
            <a:ext cx="11526084"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ED1B57"/>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Tree>
    <p:extLst>
      <p:ext uri="{BB962C8B-B14F-4D97-AF65-F5344CB8AC3E}">
        <p14:creationId xmlns:p14="http://schemas.microsoft.com/office/powerpoint/2010/main" val="322903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ED1B57"/>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7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ED1B57"/>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
        <p:nvSpPr>
          <p:cNvPr id="7" name="Content Placeholder 2"/>
          <p:cNvSpPr>
            <a:spLocks noGrp="1"/>
          </p:cNvSpPr>
          <p:nvPr>
            <p:ph idx="14"/>
          </p:nvPr>
        </p:nvSpPr>
        <p:spPr>
          <a:xfrm>
            <a:off x="622172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64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4DBBDC"/>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80" y="1825625"/>
            <a:ext cx="11526084"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4DBBDC"/>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Tree>
    <p:extLst>
      <p:ext uri="{BB962C8B-B14F-4D97-AF65-F5344CB8AC3E}">
        <p14:creationId xmlns:p14="http://schemas.microsoft.com/office/powerpoint/2010/main" val="1248614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4DBBDC"/>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7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4DBBDC"/>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
        <p:nvSpPr>
          <p:cNvPr id="7" name="Content Placeholder 2"/>
          <p:cNvSpPr>
            <a:spLocks noGrp="1"/>
          </p:cNvSpPr>
          <p:nvPr>
            <p:ph idx="14"/>
          </p:nvPr>
        </p:nvSpPr>
        <p:spPr>
          <a:xfrm>
            <a:off x="622172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2916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F78736"/>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80" y="1825625"/>
            <a:ext cx="11526084"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F78736"/>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Tree>
    <p:extLst>
      <p:ext uri="{BB962C8B-B14F-4D97-AF65-F5344CB8AC3E}">
        <p14:creationId xmlns:p14="http://schemas.microsoft.com/office/powerpoint/2010/main" val="3858858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F78736"/>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7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F78736"/>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
        <p:nvSpPr>
          <p:cNvPr id="7" name="Content Placeholder 2"/>
          <p:cNvSpPr>
            <a:spLocks noGrp="1"/>
          </p:cNvSpPr>
          <p:nvPr>
            <p:ph idx="14"/>
          </p:nvPr>
        </p:nvSpPr>
        <p:spPr>
          <a:xfrm>
            <a:off x="622172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479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7CC449"/>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80" y="1825625"/>
            <a:ext cx="11526084"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7CC449"/>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Tree>
    <p:extLst>
      <p:ext uri="{BB962C8B-B14F-4D97-AF65-F5344CB8AC3E}">
        <p14:creationId xmlns:p14="http://schemas.microsoft.com/office/powerpoint/2010/main" val="275423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29827899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720000"/>
          </a:xfrm>
          <a:prstGeom prst="rect">
            <a:avLst/>
          </a:prstGeom>
          <a:solidFill>
            <a:srgbClr val="7CC449"/>
          </a:solidFill>
        </p:spPr>
        <p:txBody>
          <a:bodyPr lIns="360000">
            <a:normAutofit/>
          </a:bodyPr>
          <a:lstStyle>
            <a:lvl1pPr>
              <a:defRPr sz="2400">
                <a:solidFill>
                  <a:schemeClr val="bg1"/>
                </a:solidFill>
              </a:defRPr>
            </a:lvl1pPr>
          </a:lstStyle>
          <a:p>
            <a:r>
              <a:rPr lang="en-US" dirty="0"/>
              <a:t>Section Title</a:t>
            </a:r>
            <a:endParaRPr lang="en-GB" dirty="0"/>
          </a:p>
        </p:txBody>
      </p:sp>
      <p:sp>
        <p:nvSpPr>
          <p:cNvPr id="3" name="Content Placeholder 2"/>
          <p:cNvSpPr>
            <a:spLocks noGrp="1"/>
          </p:cNvSpPr>
          <p:nvPr>
            <p:ph idx="1"/>
          </p:nvPr>
        </p:nvSpPr>
        <p:spPr>
          <a:xfrm>
            <a:off x="41147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hasCustomPrompt="1"/>
          </p:nvPr>
        </p:nvSpPr>
        <p:spPr>
          <a:xfrm>
            <a:off x="0" y="720000"/>
            <a:ext cx="12192000" cy="720000"/>
          </a:xfrm>
          <a:prstGeom prst="rect">
            <a:avLst/>
          </a:prstGeom>
          <a:solidFill>
            <a:srgbClr val="7CC449"/>
          </a:solidFill>
        </p:spPr>
        <p:txBody>
          <a:bodyPr lIns="360000">
            <a:normAutofit/>
          </a:bodyPr>
          <a:lstStyle>
            <a:lvl1pPr marL="0" indent="0">
              <a:buFontTx/>
              <a:buNone/>
              <a:defRPr sz="20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a:t>
            </a:r>
            <a:endParaRPr lang="en-GB" dirty="0"/>
          </a:p>
        </p:txBody>
      </p:sp>
      <p:sp>
        <p:nvSpPr>
          <p:cNvPr id="11" name="Rectangle 10"/>
          <p:cNvSpPr/>
          <p:nvPr userDrawn="1"/>
        </p:nvSpPr>
        <p:spPr>
          <a:xfrm>
            <a:off x="411480"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rPr>
              <a:t>© 2020 Mental Health Support Team</a:t>
            </a:r>
          </a:p>
        </p:txBody>
      </p:sp>
      <p:sp>
        <p:nvSpPr>
          <p:cNvPr id="12" name="Rectangle 11"/>
          <p:cNvSpPr/>
          <p:nvPr userDrawn="1"/>
        </p:nvSpPr>
        <p:spPr>
          <a:xfrm>
            <a:off x="9249047" y="6315223"/>
            <a:ext cx="2688516" cy="338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Page </a:t>
            </a:r>
            <a:fld id="{511CB0BC-6974-4143-8C9F-7AC5E47890A8}" type="slidenum">
              <a:rPr lang="en-US" sz="800" smtClean="0">
                <a:solidFill>
                  <a:schemeClr val="tx1"/>
                </a:solidFill>
              </a:rPr>
              <a:t>‹#›</a:t>
            </a:fld>
            <a:endParaRPr lang="en-GB" sz="800" dirty="0">
              <a:solidFill>
                <a:schemeClr val="tx1"/>
              </a:solidFill>
            </a:endParaRPr>
          </a:p>
        </p:txBody>
      </p:sp>
      <p:sp>
        <p:nvSpPr>
          <p:cNvPr id="7" name="Content Placeholder 2"/>
          <p:cNvSpPr>
            <a:spLocks noGrp="1"/>
          </p:cNvSpPr>
          <p:nvPr>
            <p:ph idx="14"/>
          </p:nvPr>
        </p:nvSpPr>
        <p:spPr>
          <a:xfrm>
            <a:off x="6221729" y="1825625"/>
            <a:ext cx="5544000" cy="435133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021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4" name="Rectangle 3"/>
          <p:cNvSpPr/>
          <p:nvPr userDrawn="1"/>
        </p:nvSpPr>
        <p:spPr>
          <a:xfrm>
            <a:off x="411480" y="4103649"/>
            <a:ext cx="11526084" cy="2429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GB" sz="1000" dirty="0">
                <a:solidFill>
                  <a:schemeClr val="tx1"/>
                </a:solidFill>
              </a:rPr>
              <a:t>The Mental Health Support Team (MHST) is part of 'Open Minded', Camden's Child and Adolescent Mental Health Services (CAMHS).</a:t>
            </a:r>
          </a:p>
          <a:p>
            <a:pPr algn="just"/>
            <a:endParaRPr lang="en-GB" sz="1000" dirty="0">
              <a:solidFill>
                <a:schemeClr val="tx1"/>
              </a:solidFill>
            </a:endParaRPr>
          </a:p>
          <a:p>
            <a:pPr algn="just"/>
            <a:r>
              <a:rPr lang="en-GB" sz="1000" dirty="0">
                <a:solidFill>
                  <a:schemeClr val="tx1"/>
                </a:solidFill>
              </a:rPr>
              <a:t>The Tavistock and Portman NHS Foundation Trust,</a:t>
            </a:r>
            <a:r>
              <a:rPr lang="en-GB" sz="1000" baseline="0" dirty="0">
                <a:solidFill>
                  <a:schemeClr val="tx1"/>
                </a:solidFill>
              </a:rPr>
              <a:t> </a:t>
            </a:r>
            <a:r>
              <a:rPr lang="en-GB" sz="1000" dirty="0">
                <a:solidFill>
                  <a:schemeClr val="tx1"/>
                </a:solidFill>
              </a:rPr>
              <a:t>Tavistock Centre, 120 Belsize Lane, NW3 5BA.</a:t>
            </a:r>
          </a:p>
          <a:p>
            <a:pPr algn="just"/>
            <a:endParaRPr lang="en-GB" sz="1000" dirty="0">
              <a:solidFill>
                <a:schemeClr val="tx1"/>
              </a:solidFill>
            </a:endParaRPr>
          </a:p>
          <a:p>
            <a:pPr algn="just"/>
            <a:r>
              <a:rPr lang="en-GB" sz="1000" dirty="0">
                <a:solidFill>
                  <a:schemeClr val="tx1"/>
                </a:solidFill>
              </a:rPr>
              <a:t>Icons made by </a:t>
            </a:r>
            <a:r>
              <a:rPr lang="en-GB" sz="1000" dirty="0">
                <a:solidFill>
                  <a:schemeClr val="tx1"/>
                </a:solidFill>
                <a:hlinkClick r:id="rId2"/>
              </a:rPr>
              <a:t>Smashicons</a:t>
            </a:r>
            <a:r>
              <a:rPr lang="en-GB" sz="1000" dirty="0">
                <a:solidFill>
                  <a:schemeClr val="tx1"/>
                </a:solidFill>
              </a:rPr>
              <a:t> from </a:t>
            </a:r>
            <a:r>
              <a:rPr lang="en-GB" sz="1000" dirty="0">
                <a:solidFill>
                  <a:schemeClr val="tx1"/>
                </a:solidFill>
                <a:hlinkClick r:id="rId3"/>
              </a:rPr>
              <a:t>www.flaticon.com</a:t>
            </a:r>
            <a:endParaRPr lang="en-GB" sz="1000" dirty="0">
              <a:solidFill>
                <a:schemeClr val="tx1"/>
              </a:solidFill>
            </a:endParaRPr>
          </a:p>
          <a:p>
            <a:pPr algn="just"/>
            <a:endParaRPr lang="en-GB" sz="1000" dirty="0">
              <a:solidFill>
                <a:schemeClr val="tx1"/>
              </a:solidFill>
            </a:endParaRPr>
          </a:p>
          <a:p>
            <a:pPr algn="just"/>
            <a:r>
              <a:rPr lang="en-GB" sz="1000" dirty="0">
                <a:solidFill>
                  <a:schemeClr val="tx1"/>
                </a:solidFill>
              </a:rPr>
              <a:t>© 2020 Mental Health Support Team. All rights reserved.</a:t>
            </a:r>
          </a:p>
        </p:txBody>
      </p:sp>
      <p:pic>
        <p:nvPicPr>
          <p:cNvPr id="3" name="Google Shape;65;p14" descr="See the source image">
            <a:extLst>
              <a:ext uri="{FF2B5EF4-FFF2-40B4-BE49-F238E27FC236}">
                <a16:creationId xmlns:a16="http://schemas.microsoft.com/office/drawing/2014/main" id="{F08A6A3F-6FE2-4118-8C22-1D2023D424B7}"/>
              </a:ext>
            </a:extLst>
          </p:cNvPr>
          <p:cNvPicPr preferRelativeResize="0">
            <a:picLocks noChangeAspect="1"/>
          </p:cNvPicPr>
          <p:nvPr userDrawn="1"/>
        </p:nvPicPr>
        <p:blipFill rotWithShape="1">
          <a:blip r:embed="rId4"/>
          <a:srcRect l="12340" t="16824" r="8049" b="12634"/>
          <a:stretch/>
        </p:blipFill>
        <p:spPr>
          <a:xfrm>
            <a:off x="0" y="142044"/>
            <a:ext cx="2313992" cy="1362776"/>
          </a:xfrm>
          <a:prstGeom prst="rect">
            <a:avLst/>
          </a:prstGeom>
          <a:noFill/>
        </p:spPr>
      </p:pic>
      <p:pic>
        <p:nvPicPr>
          <p:cNvPr id="5" name="Google Shape;64;p14" descr="See the source image">
            <a:extLst>
              <a:ext uri="{FF2B5EF4-FFF2-40B4-BE49-F238E27FC236}">
                <a16:creationId xmlns:a16="http://schemas.microsoft.com/office/drawing/2014/main" id="{5D836D3C-5200-41C8-B819-6BE008F60F0C}"/>
              </a:ext>
            </a:extLst>
          </p:cNvPr>
          <p:cNvPicPr preferRelativeResize="0">
            <a:picLocks noChangeAspect="1"/>
          </p:cNvPicPr>
          <p:nvPr userDrawn="1"/>
        </p:nvPicPr>
        <p:blipFill>
          <a:blip r:embed="rId5"/>
          <a:stretch>
            <a:fillRect/>
          </a:stretch>
        </p:blipFill>
        <p:spPr>
          <a:xfrm>
            <a:off x="9125339" y="5824136"/>
            <a:ext cx="2834677" cy="849834"/>
          </a:xfrm>
          <a:prstGeom prst="rect">
            <a:avLst/>
          </a:prstGeom>
          <a:solidFill>
            <a:schemeClr val="bg1"/>
          </a:solidFill>
        </p:spPr>
      </p:pic>
    </p:spTree>
    <p:extLst>
      <p:ext uri="{BB962C8B-B14F-4D97-AF65-F5344CB8AC3E}">
        <p14:creationId xmlns:p14="http://schemas.microsoft.com/office/powerpoint/2010/main" val="130471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a:prstGeom prst="rect">
            <a:avLst/>
          </a:prstGeo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a:xfrm>
            <a:off x="774724" y="6241535"/>
            <a:ext cx="10154233" cy="365125"/>
          </a:xfrm>
          <a:prstGeom prst="rect">
            <a:avLst/>
          </a:prstGeom>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a:xfrm>
            <a:off x="10679016" y="6241535"/>
            <a:ext cx="750701" cy="181491"/>
          </a:xfrm>
          <a:prstGeom prst="rect">
            <a:avLst/>
          </a:prstGeom>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1354797"/>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2018675"/>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7320529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156507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8822933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35238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77482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Google Shape;65;p14" descr="See the source image">
            <a:extLst>
              <a:ext uri="{FF2B5EF4-FFF2-40B4-BE49-F238E27FC236}">
                <a16:creationId xmlns:a16="http://schemas.microsoft.com/office/drawing/2014/main" id="{F08A6A3F-6FE2-4118-8C22-1D2023D424B7}"/>
              </a:ext>
            </a:extLst>
          </p:cNvPr>
          <p:cNvPicPr preferRelativeResize="0">
            <a:picLocks noChangeAspect="1"/>
          </p:cNvPicPr>
          <p:nvPr userDrawn="1"/>
        </p:nvPicPr>
        <p:blipFill rotWithShape="1">
          <a:blip r:embed="rId2"/>
          <a:srcRect l="12340" t="16824" r="8049" b="12634"/>
          <a:stretch/>
        </p:blipFill>
        <p:spPr>
          <a:xfrm>
            <a:off x="0" y="142044"/>
            <a:ext cx="2313992" cy="1362776"/>
          </a:xfrm>
          <a:prstGeom prst="rect">
            <a:avLst/>
          </a:prstGeom>
          <a:noFill/>
        </p:spPr>
      </p:pic>
      <p:pic>
        <p:nvPicPr>
          <p:cNvPr id="8" name="Google Shape;64;p14" descr="See the source image">
            <a:extLst>
              <a:ext uri="{FF2B5EF4-FFF2-40B4-BE49-F238E27FC236}">
                <a16:creationId xmlns:a16="http://schemas.microsoft.com/office/drawing/2014/main" id="{5D836D3C-5200-41C8-B819-6BE008F60F0C}"/>
              </a:ext>
            </a:extLst>
          </p:cNvPr>
          <p:cNvPicPr preferRelativeResize="0">
            <a:picLocks noChangeAspect="1"/>
          </p:cNvPicPr>
          <p:nvPr userDrawn="1"/>
        </p:nvPicPr>
        <p:blipFill>
          <a:blip r:embed="rId3"/>
          <a:stretch>
            <a:fillRect/>
          </a:stretch>
        </p:blipFill>
        <p:spPr>
          <a:xfrm>
            <a:off x="9125339" y="5824136"/>
            <a:ext cx="2834677" cy="849834"/>
          </a:xfrm>
          <a:prstGeom prst="rect">
            <a:avLst/>
          </a:prstGeom>
          <a:solidFill>
            <a:schemeClr val="bg1"/>
          </a:solidFill>
        </p:spPr>
      </p:pic>
      <p:sp>
        <p:nvSpPr>
          <p:cNvPr id="16" name="Title 15"/>
          <p:cNvSpPr>
            <a:spLocks noGrp="1"/>
          </p:cNvSpPr>
          <p:nvPr>
            <p:ph type="title" hasCustomPrompt="1"/>
          </p:nvPr>
        </p:nvSpPr>
        <p:spPr>
          <a:xfrm>
            <a:off x="0" y="2391147"/>
            <a:ext cx="12192000" cy="1440000"/>
          </a:xfrm>
          <a:prstGeom prst="rect">
            <a:avLst/>
          </a:prstGeom>
          <a:solidFill>
            <a:srgbClr val="7F3E98"/>
          </a:solidFill>
        </p:spPr>
        <p:txBody>
          <a:bodyPr lIns="360000"/>
          <a:lstStyle>
            <a:lvl1pPr>
              <a:defRPr b="1">
                <a:solidFill>
                  <a:schemeClr val="bg1"/>
                </a:solidFill>
              </a:defRPr>
            </a:lvl1pPr>
          </a:lstStyle>
          <a:p>
            <a:r>
              <a:rPr lang="en-US" dirty="0"/>
              <a:t>Presentation Title</a:t>
            </a:r>
            <a:endParaRPr lang="en-GB" dirty="0"/>
          </a:p>
        </p:txBody>
      </p:sp>
      <p:sp>
        <p:nvSpPr>
          <p:cNvPr id="21" name="Text Placeholder 20"/>
          <p:cNvSpPr>
            <a:spLocks noGrp="1"/>
          </p:cNvSpPr>
          <p:nvPr>
            <p:ph type="body" sz="quarter" idx="10" hasCustomPrompt="1"/>
          </p:nvPr>
        </p:nvSpPr>
        <p:spPr>
          <a:xfrm>
            <a:off x="0" y="3849299"/>
            <a:ext cx="12192000" cy="1440000"/>
          </a:xfrm>
          <a:prstGeom prst="rect">
            <a:avLst/>
          </a:prstGeom>
        </p:spPr>
        <p:txBody>
          <a:bodyPr lIns="360000">
            <a:noAutofit/>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a:t>Subtitle</a:t>
            </a:r>
            <a:endParaRPr lang="en-GB" dirty="0"/>
          </a:p>
        </p:txBody>
      </p:sp>
      <p:sp>
        <p:nvSpPr>
          <p:cNvPr id="23" name="Text Placeholder 22"/>
          <p:cNvSpPr>
            <a:spLocks noGrp="1"/>
          </p:cNvSpPr>
          <p:nvPr>
            <p:ph type="body" sz="quarter" idx="11" hasCustomPrompt="1"/>
          </p:nvPr>
        </p:nvSpPr>
        <p:spPr>
          <a:xfrm>
            <a:off x="0" y="5317292"/>
            <a:ext cx="5872163" cy="360000"/>
          </a:xfrm>
          <a:prstGeom prst="rect">
            <a:avLst/>
          </a:prstGeom>
        </p:spPr>
        <p:txBody>
          <a:bodyPr lIns="360000">
            <a:normAutofit/>
          </a:bodyPr>
          <a:lstStyle>
            <a:lvl1pPr marL="0" indent="0">
              <a:buFontTx/>
              <a:buNone/>
              <a:defRPr sz="1400" baseline="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Presenter(s)</a:t>
            </a:r>
          </a:p>
        </p:txBody>
      </p:sp>
      <p:sp>
        <p:nvSpPr>
          <p:cNvPr id="24" name="Text Placeholder 22"/>
          <p:cNvSpPr>
            <a:spLocks noGrp="1"/>
          </p:cNvSpPr>
          <p:nvPr>
            <p:ph type="body" sz="quarter" idx="12" hasCustomPrompt="1"/>
          </p:nvPr>
        </p:nvSpPr>
        <p:spPr>
          <a:xfrm>
            <a:off x="-1" y="5714250"/>
            <a:ext cx="5872163" cy="360000"/>
          </a:xfrm>
          <a:prstGeom prst="rect">
            <a:avLst/>
          </a:prstGeom>
        </p:spPr>
        <p:txBody>
          <a:bodyPr lIns="360000">
            <a:normAutofit/>
          </a:bodyPr>
          <a:lstStyle>
            <a:lvl1pPr marL="0" indent="0">
              <a:buFontTx/>
              <a:buNone/>
              <a:defRPr sz="1400" baseline="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Date</a:t>
            </a:r>
          </a:p>
        </p:txBody>
      </p:sp>
    </p:spTree>
    <p:extLst>
      <p:ext uri="{BB962C8B-B14F-4D97-AF65-F5344CB8AC3E}">
        <p14:creationId xmlns:p14="http://schemas.microsoft.com/office/powerpoint/2010/main" val="255529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7227284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62" r:id="rId11"/>
    <p:sldLayoutId id="2147483673"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2" r:id="rId21"/>
    <p:sldLayoutId id="2147483675" r:id="rId22"/>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cid:image003.png@01D9F05E.C27ACC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876F51-2BB3-42EF-8289-448115F10B10}"/>
              </a:ext>
            </a:extLst>
          </p:cNvPr>
          <p:cNvSpPr>
            <a:spLocks noGrp="1"/>
          </p:cNvSpPr>
          <p:nvPr>
            <p:ph type="title"/>
          </p:nvPr>
        </p:nvSpPr>
        <p:spPr>
          <a:xfrm>
            <a:off x="0" y="2391147"/>
            <a:ext cx="12192000" cy="1332554"/>
          </a:xfrm>
        </p:spPr>
        <p:txBody>
          <a:bodyPr/>
          <a:lstStyle/>
          <a:p>
            <a:pPr algn="ctr"/>
            <a:r>
              <a:rPr lang="en-GB" sz="4800" dirty="0"/>
              <a:t>Camden </a:t>
            </a:r>
            <a:br>
              <a:rPr lang="en-GB" sz="4800" dirty="0"/>
            </a:br>
            <a:r>
              <a:rPr lang="en-GB" sz="4800" dirty="0"/>
              <a:t>Mental Health Support Team (MHST) </a:t>
            </a:r>
            <a:br>
              <a:rPr lang="en-GB" dirty="0"/>
            </a:br>
            <a:br>
              <a:rPr lang="en-GB" i="1" dirty="0"/>
            </a:br>
            <a:endParaRPr lang="en-GB" dirty="0"/>
          </a:p>
        </p:txBody>
      </p:sp>
      <p:sp>
        <p:nvSpPr>
          <p:cNvPr id="6" name="Text Placeholder 5">
            <a:extLst>
              <a:ext uri="{FF2B5EF4-FFF2-40B4-BE49-F238E27FC236}">
                <a16:creationId xmlns:a16="http://schemas.microsoft.com/office/drawing/2014/main" id="{DB936EF4-78A6-42EB-A78D-B6111176B92E}"/>
              </a:ext>
            </a:extLst>
          </p:cNvPr>
          <p:cNvSpPr>
            <a:spLocks noGrp="1"/>
          </p:cNvSpPr>
          <p:nvPr>
            <p:ph type="body" sz="quarter" idx="10"/>
          </p:nvPr>
        </p:nvSpPr>
        <p:spPr/>
        <p:txBody>
          <a:bodyPr/>
          <a:lstStyle/>
          <a:p>
            <a:pPr algn="ctr"/>
            <a:r>
              <a:rPr lang="en-GB" i="1" dirty="0"/>
              <a:t>Information for Camden Primary School Parents</a:t>
            </a:r>
          </a:p>
        </p:txBody>
      </p:sp>
      <p:pic>
        <p:nvPicPr>
          <p:cNvPr id="3" name="Picture 2" descr="A purple background with colorful text&#10;&#10;Description automatically generated">
            <a:extLst>
              <a:ext uri="{FF2B5EF4-FFF2-40B4-BE49-F238E27FC236}">
                <a16:creationId xmlns:a16="http://schemas.microsoft.com/office/drawing/2014/main" id="{36F5162E-1DAD-C40F-5CD0-B9A14A35D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350" y="11237"/>
            <a:ext cx="1771650" cy="1771650"/>
          </a:xfrm>
          <a:prstGeom prst="rect">
            <a:avLst/>
          </a:prstGeom>
        </p:spPr>
      </p:pic>
    </p:spTree>
    <p:extLst>
      <p:ext uri="{BB962C8B-B14F-4D97-AF65-F5344CB8AC3E}">
        <p14:creationId xmlns:p14="http://schemas.microsoft.com/office/powerpoint/2010/main" val="285645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
            <a:ext cx="12192000" cy="720000"/>
          </a:xfrm>
        </p:spPr>
        <p:txBody>
          <a:bodyPr>
            <a:normAutofit fontScale="90000"/>
          </a:bodyPr>
          <a:lstStyle/>
          <a:p>
            <a:r>
              <a:rPr lang="en-GB" sz="3200" i="1" dirty="0"/>
              <a:t>Getting Help and Advice at Targeted level </a:t>
            </a:r>
            <a:br>
              <a:rPr lang="en-GB" sz="3200" i="1" dirty="0"/>
            </a:br>
            <a:endParaRPr lang="en-GB" sz="3600" dirty="0"/>
          </a:p>
        </p:txBody>
      </p:sp>
      <p:sp>
        <p:nvSpPr>
          <p:cNvPr id="3" name="Content Placeholder 2"/>
          <p:cNvSpPr>
            <a:spLocks noGrp="1"/>
          </p:cNvSpPr>
          <p:nvPr>
            <p:ph idx="1"/>
          </p:nvPr>
        </p:nvSpPr>
        <p:spPr>
          <a:xfrm>
            <a:off x="6096000" y="1476576"/>
            <a:ext cx="4931664" cy="4778173"/>
          </a:xfrm>
        </p:spPr>
        <p:txBody>
          <a:bodyPr>
            <a:normAutofit lnSpcReduction="10000"/>
          </a:bodyPr>
          <a:lstStyle/>
          <a:p>
            <a:endParaRPr lang="en-GB" sz="2200" dirty="0"/>
          </a:p>
          <a:p>
            <a:pPr marL="0" indent="0">
              <a:buNone/>
            </a:pPr>
            <a:endParaRPr lang="en-GB" sz="2200" dirty="0"/>
          </a:p>
          <a:p>
            <a:pPr marL="0" indent="0">
              <a:buNone/>
            </a:pPr>
            <a:r>
              <a:rPr lang="en-GB" sz="2200" b="1" dirty="0"/>
              <a:t>For Parents: </a:t>
            </a:r>
          </a:p>
          <a:p>
            <a:pPr marL="342900" indent="-342900">
              <a:buFont typeface="Arial" panose="020B0604020202020204" pitchFamily="34" charset="0"/>
              <a:buChar char="•"/>
            </a:pPr>
            <a:r>
              <a:rPr lang="en-GB" sz="2200" dirty="0"/>
              <a:t>Incredible Years’ Parenting Programme </a:t>
            </a:r>
          </a:p>
          <a:p>
            <a:endParaRPr lang="en-GB" sz="2200" dirty="0"/>
          </a:p>
          <a:p>
            <a:endParaRPr lang="en-GB" sz="2200" dirty="0"/>
          </a:p>
          <a:p>
            <a:endParaRPr lang="en-GB" sz="2200" dirty="0"/>
          </a:p>
          <a:p>
            <a:pPr marL="0" indent="0">
              <a:buNone/>
            </a:pPr>
            <a:r>
              <a:rPr lang="en-GB" sz="2200" b="1" dirty="0"/>
              <a:t>For Children: </a:t>
            </a:r>
          </a:p>
          <a:p>
            <a:pPr marL="342900" indent="-342900">
              <a:buFont typeface="Arial" panose="020B0604020202020204" pitchFamily="34" charset="0"/>
              <a:buChar char="•"/>
            </a:pPr>
            <a:r>
              <a:rPr lang="en-GB" sz="2200" dirty="0"/>
              <a:t>Transition Group for Year 6 pupils </a:t>
            </a:r>
          </a:p>
          <a:p>
            <a:pPr marL="342900" indent="-342900">
              <a:buFont typeface="Arial" panose="020B0604020202020204" pitchFamily="34" charset="0"/>
              <a:buChar char="•"/>
            </a:pPr>
            <a:r>
              <a:rPr lang="en-GB" sz="2200" dirty="0"/>
              <a:t>Key Stage 2 anxiety group </a:t>
            </a:r>
          </a:p>
          <a:p>
            <a:endParaRPr lang="en-GB" sz="2200" dirty="0"/>
          </a:p>
          <a:p>
            <a:endParaRPr lang="en-GB" b="1" dirty="0"/>
          </a:p>
          <a:p>
            <a:endParaRPr lang="en-GB" sz="1900" b="1"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p:txBody>
      </p:sp>
      <p:sp>
        <p:nvSpPr>
          <p:cNvPr id="4" name="Text Placeholder 3"/>
          <p:cNvSpPr>
            <a:spLocks noGrp="1"/>
          </p:cNvSpPr>
          <p:nvPr>
            <p:ph type="body" sz="quarter" idx="13"/>
          </p:nvPr>
        </p:nvSpPr>
        <p:spPr/>
        <p:txBody>
          <a:bodyPr/>
          <a:lstStyle/>
          <a:p>
            <a:r>
              <a:rPr lang="en-GB" i="1" dirty="0"/>
              <a:t>Group Work</a:t>
            </a:r>
          </a:p>
        </p:txBody>
      </p:sp>
      <p:pic>
        <p:nvPicPr>
          <p:cNvPr id="5" name="Picture 4">
            <a:extLst>
              <a:ext uri="{FF2B5EF4-FFF2-40B4-BE49-F238E27FC236}">
                <a16:creationId xmlns:a16="http://schemas.microsoft.com/office/drawing/2014/main" id="{237FD43D-81C0-C664-D248-FBF70DA26C67}"/>
              </a:ext>
            </a:extLst>
          </p:cNvPr>
          <p:cNvPicPr>
            <a:picLocks noChangeAspect="1"/>
          </p:cNvPicPr>
          <p:nvPr/>
        </p:nvPicPr>
        <p:blipFill>
          <a:blip r:embed="rId3"/>
          <a:stretch>
            <a:fillRect/>
          </a:stretch>
        </p:blipFill>
        <p:spPr>
          <a:xfrm>
            <a:off x="2980155" y="4860998"/>
            <a:ext cx="2782733" cy="1277002"/>
          </a:xfrm>
          <a:prstGeom prst="rect">
            <a:avLst/>
          </a:prstGeom>
        </p:spPr>
      </p:pic>
      <p:pic>
        <p:nvPicPr>
          <p:cNvPr id="7" name="Picture 6" descr="Woman and girl playing">
            <a:extLst>
              <a:ext uri="{FF2B5EF4-FFF2-40B4-BE49-F238E27FC236}">
                <a16:creationId xmlns:a16="http://schemas.microsoft.com/office/drawing/2014/main" id="{CA6FD5FF-5093-17A2-3CFC-B28B6216F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04" y="1626833"/>
            <a:ext cx="2782733" cy="1854781"/>
          </a:xfrm>
          <a:prstGeom prst="rect">
            <a:avLst/>
          </a:prstGeom>
        </p:spPr>
      </p:pic>
    </p:spTree>
    <p:extLst>
      <p:ext uri="{BB962C8B-B14F-4D97-AF65-F5344CB8AC3E}">
        <p14:creationId xmlns:p14="http://schemas.microsoft.com/office/powerpoint/2010/main" val="339484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479E7-E1A5-A897-C861-4EE28878A07A}"/>
              </a:ext>
            </a:extLst>
          </p:cNvPr>
          <p:cNvSpPr>
            <a:spLocks noGrp="1"/>
          </p:cNvSpPr>
          <p:nvPr>
            <p:ph type="title"/>
          </p:nvPr>
        </p:nvSpPr>
        <p:spPr>
          <a:xfrm>
            <a:off x="0" y="0"/>
            <a:ext cx="12192000" cy="720000"/>
          </a:xfrm>
        </p:spPr>
        <p:txBody>
          <a:bodyPr anchor="t">
            <a:normAutofit/>
          </a:bodyPr>
          <a:lstStyle/>
          <a:p>
            <a:r>
              <a:rPr lang="en-GB" dirty="0"/>
              <a:t>Getting Help and Advice at Individual level </a:t>
            </a:r>
            <a:br>
              <a:rPr lang="en-GB" dirty="0"/>
            </a:br>
            <a:endParaRPr lang="en-GB" dirty="0"/>
          </a:p>
        </p:txBody>
      </p:sp>
      <p:pic>
        <p:nvPicPr>
          <p:cNvPr id="5" name="Picture 4">
            <a:extLst>
              <a:ext uri="{FF2B5EF4-FFF2-40B4-BE49-F238E27FC236}">
                <a16:creationId xmlns:a16="http://schemas.microsoft.com/office/drawing/2014/main" id="{6C3D9DC9-9CA3-E391-AECB-C2ECAC2BC78E}"/>
              </a:ext>
            </a:extLst>
          </p:cNvPr>
          <p:cNvPicPr>
            <a:picLocks noChangeAspect="1"/>
          </p:cNvPicPr>
          <p:nvPr/>
        </p:nvPicPr>
        <p:blipFill rotWithShape="1">
          <a:blip r:embed="rId3">
            <a:extLst>
              <a:ext uri="{28A0092B-C50C-407E-A947-70E740481C1C}">
                <a14:useLocalDpi xmlns:a14="http://schemas.microsoft.com/office/drawing/2010/main" val="0"/>
              </a:ext>
            </a:extLst>
          </a:blip>
          <a:srcRect l="4443" r="-3" b="-3"/>
          <a:stretch/>
        </p:blipFill>
        <p:spPr bwMode="auto">
          <a:xfrm>
            <a:off x="411479" y="1825625"/>
            <a:ext cx="5544000" cy="4351338"/>
          </a:xfrm>
          <a:prstGeom prst="rect">
            <a:avLst/>
          </a:prstGeom>
          <a:noFill/>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4" name="Text Placeholder 3">
            <a:extLst>
              <a:ext uri="{FF2B5EF4-FFF2-40B4-BE49-F238E27FC236}">
                <a16:creationId xmlns:a16="http://schemas.microsoft.com/office/drawing/2014/main" id="{BCEF5C63-2729-25AB-C3FF-4758D5325D36}"/>
              </a:ext>
            </a:extLst>
          </p:cNvPr>
          <p:cNvSpPr>
            <a:spLocks noGrp="1"/>
          </p:cNvSpPr>
          <p:nvPr>
            <p:ph type="body" sz="quarter" idx="13"/>
          </p:nvPr>
        </p:nvSpPr>
        <p:spPr>
          <a:xfrm>
            <a:off x="0" y="720000"/>
            <a:ext cx="12192000" cy="720000"/>
          </a:xfrm>
        </p:spPr>
        <p:txBody>
          <a:bodyPr>
            <a:normAutofit/>
          </a:bodyPr>
          <a:lstStyle/>
          <a:p>
            <a:r>
              <a:rPr lang="en-GB" dirty="0"/>
              <a:t>For you and your child</a:t>
            </a:r>
          </a:p>
        </p:txBody>
      </p:sp>
      <p:sp>
        <p:nvSpPr>
          <p:cNvPr id="3" name="Content Placeholder 2">
            <a:extLst>
              <a:ext uri="{FF2B5EF4-FFF2-40B4-BE49-F238E27FC236}">
                <a16:creationId xmlns:a16="http://schemas.microsoft.com/office/drawing/2014/main" id="{EEC01215-3C6C-EA66-936A-D4D9594C915C}"/>
              </a:ext>
            </a:extLst>
          </p:cNvPr>
          <p:cNvSpPr>
            <a:spLocks noGrp="1"/>
          </p:cNvSpPr>
          <p:nvPr>
            <p:ph idx="14"/>
          </p:nvPr>
        </p:nvSpPr>
        <p:spPr>
          <a:xfrm>
            <a:off x="6078027" y="1825625"/>
            <a:ext cx="5544000" cy="4351338"/>
          </a:xfrm>
        </p:spPr>
        <p:txBody>
          <a:bodyPr>
            <a:normAutofit/>
          </a:bodyPr>
          <a:lstStyle/>
          <a:p>
            <a:pPr marL="0" indent="0">
              <a:buNone/>
            </a:pPr>
            <a:r>
              <a:rPr lang="en-GB" b="1" dirty="0"/>
              <a:t>I</a:t>
            </a:r>
          </a:p>
          <a:p>
            <a:pPr marL="285750" indent="-285750">
              <a:buFont typeface="Arial" panose="020B0604020202020204" pitchFamily="34" charset="0"/>
              <a:buChar char="•"/>
            </a:pPr>
            <a:r>
              <a:rPr lang="en-GB" sz="2200" dirty="0"/>
              <a:t>Parent Led support for coping with childhood worries and fears </a:t>
            </a:r>
          </a:p>
          <a:p>
            <a:pPr marL="285750" indent="-285750">
              <a:buFont typeface="Arial" panose="020B0604020202020204" pitchFamily="34" charset="0"/>
              <a:buChar char="•"/>
            </a:pPr>
            <a:r>
              <a:rPr lang="en-GB" sz="2200" dirty="0"/>
              <a:t>Parent Led support for children’s common behaviour problems </a:t>
            </a:r>
          </a:p>
          <a:p>
            <a:pPr marL="285750" indent="-285750">
              <a:buFont typeface="Arial" panose="020B0604020202020204" pitchFamily="34" charset="0"/>
              <a:buChar char="•"/>
            </a:pPr>
            <a:r>
              <a:rPr lang="en-GB" sz="2200" dirty="0"/>
              <a:t>Personalised Individual Parent Training (</a:t>
            </a:r>
            <a:r>
              <a:rPr lang="en-GB" sz="2200" dirty="0" err="1"/>
              <a:t>PiPT</a:t>
            </a:r>
            <a:r>
              <a:rPr lang="en-GB" sz="2200" dirty="0"/>
              <a:t>)</a:t>
            </a:r>
            <a:endParaRPr lang="en-GB" sz="2200" b="1" dirty="0"/>
          </a:p>
          <a:p>
            <a:pPr marL="285750" indent="-285750">
              <a:buFont typeface="Arial" panose="020B0604020202020204" pitchFamily="34" charset="0"/>
              <a:buChar char="•"/>
            </a:pPr>
            <a:r>
              <a:rPr lang="en-GB" sz="2200" dirty="0"/>
              <a:t>Nurture intervention: 1:1 child directed play-based approach </a:t>
            </a:r>
          </a:p>
          <a:p>
            <a:endParaRPr lang="en-GB" dirty="0"/>
          </a:p>
        </p:txBody>
      </p:sp>
    </p:spTree>
    <p:extLst>
      <p:ext uri="{BB962C8B-B14F-4D97-AF65-F5344CB8AC3E}">
        <p14:creationId xmlns:p14="http://schemas.microsoft.com/office/powerpoint/2010/main" val="22198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Referral pathway</a:t>
            </a:r>
          </a:p>
        </p:txBody>
      </p:sp>
      <p:sp>
        <p:nvSpPr>
          <p:cNvPr id="4" name="Text Placeholder 3"/>
          <p:cNvSpPr>
            <a:spLocks noGrp="1"/>
          </p:cNvSpPr>
          <p:nvPr>
            <p:ph type="body" sz="quarter" idx="13"/>
          </p:nvPr>
        </p:nvSpPr>
        <p:spPr>
          <a:xfrm>
            <a:off x="0" y="720000"/>
            <a:ext cx="12192000" cy="459282"/>
          </a:xfrm>
        </p:spPr>
        <p:txBody>
          <a:bodyPr/>
          <a:lstStyle/>
          <a:p>
            <a:r>
              <a:rPr lang="en-GB" i="1" dirty="0"/>
              <a:t>Who will be in the team soon… </a:t>
            </a:r>
          </a:p>
        </p:txBody>
      </p:sp>
      <p:pic>
        <p:nvPicPr>
          <p:cNvPr id="3" name="Picture 2">
            <a:extLst>
              <a:ext uri="{FF2B5EF4-FFF2-40B4-BE49-F238E27FC236}">
                <a16:creationId xmlns:a16="http://schemas.microsoft.com/office/drawing/2014/main" id="{844934D7-A564-53E1-0333-C833AFE6CA8F}"/>
              </a:ext>
            </a:extLst>
          </p:cNvPr>
          <p:cNvPicPr>
            <a:picLocks noChangeAspect="1"/>
          </p:cNvPicPr>
          <p:nvPr/>
        </p:nvPicPr>
        <p:blipFill rotWithShape="1">
          <a:blip r:embed="rId3"/>
          <a:srcRect l="751" t="-12189" r="-751" b="12189"/>
          <a:stretch/>
        </p:blipFill>
        <p:spPr>
          <a:xfrm>
            <a:off x="5955556" y="1302405"/>
            <a:ext cx="4633993" cy="3249654"/>
          </a:xfrm>
          <a:prstGeom prst="rect">
            <a:avLst/>
          </a:prstGeom>
        </p:spPr>
      </p:pic>
      <p:pic>
        <p:nvPicPr>
          <p:cNvPr id="5" name="Picture 2" descr="Moore Street Surgery - What Happens When You are Referred by a GP">
            <a:extLst>
              <a:ext uri="{FF2B5EF4-FFF2-40B4-BE49-F238E27FC236}">
                <a16:creationId xmlns:a16="http://schemas.microsoft.com/office/drawing/2014/main" id="{763C89AC-D8B5-0958-058E-F8F43A252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26" y="1296331"/>
            <a:ext cx="2397256" cy="1898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AFEE65-1801-BDD2-22B4-421DDB777D35}"/>
              </a:ext>
            </a:extLst>
          </p:cNvPr>
          <p:cNvPicPr>
            <a:picLocks noChangeAspect="1"/>
          </p:cNvPicPr>
          <p:nvPr/>
        </p:nvPicPr>
        <p:blipFill rotWithShape="1">
          <a:blip r:embed="rId5"/>
          <a:srcRect l="6011" t="10399" r="9339" b="9796"/>
          <a:stretch/>
        </p:blipFill>
        <p:spPr>
          <a:xfrm>
            <a:off x="2649382" y="1667480"/>
            <a:ext cx="2702802" cy="2276757"/>
          </a:xfrm>
          <a:prstGeom prst="rect">
            <a:avLst/>
          </a:prstGeom>
        </p:spPr>
      </p:pic>
      <p:sp>
        <p:nvSpPr>
          <p:cNvPr id="9" name="TextBox 8">
            <a:extLst>
              <a:ext uri="{FF2B5EF4-FFF2-40B4-BE49-F238E27FC236}">
                <a16:creationId xmlns:a16="http://schemas.microsoft.com/office/drawing/2014/main" id="{7FBCFAEB-E7AA-7B5E-7F5E-1EBBF4133577}"/>
              </a:ext>
            </a:extLst>
          </p:cNvPr>
          <p:cNvSpPr txBox="1"/>
          <p:nvPr/>
        </p:nvSpPr>
        <p:spPr>
          <a:xfrm>
            <a:off x="6184895" y="4862533"/>
            <a:ext cx="4175313" cy="1846659"/>
          </a:xfrm>
          <a:prstGeom prst="rect">
            <a:avLst/>
          </a:prstGeom>
          <a:noFill/>
          <a:ln w="38100">
            <a:solidFill>
              <a:srgbClr val="7030A0"/>
            </a:solidFill>
          </a:ln>
        </p:spPr>
        <p:txBody>
          <a:bodyPr wrap="square" rtlCol="0">
            <a:spAutoFit/>
          </a:bodyPr>
          <a:lstStyle/>
          <a:p>
            <a:pPr algn="ctr"/>
            <a:r>
              <a:rPr lang="en-GB" sz="2400" b="1" dirty="0"/>
              <a:t>School SENDCo </a:t>
            </a:r>
          </a:p>
          <a:p>
            <a:pPr algn="ctr"/>
            <a:r>
              <a:rPr lang="en-GB" sz="2400" b="1" dirty="0"/>
              <a:t>Grant Jacobson</a:t>
            </a:r>
          </a:p>
          <a:p>
            <a:pPr algn="ctr"/>
            <a:r>
              <a:rPr lang="en-GB" sz="2400" b="1" dirty="0"/>
              <a:t>Designated Mental Health Lead </a:t>
            </a:r>
          </a:p>
          <a:p>
            <a:pPr algn="l"/>
            <a:endParaRPr lang="en-GB" dirty="0"/>
          </a:p>
        </p:txBody>
      </p:sp>
      <p:sp>
        <p:nvSpPr>
          <p:cNvPr id="10" name="TextBox 9">
            <a:extLst>
              <a:ext uri="{FF2B5EF4-FFF2-40B4-BE49-F238E27FC236}">
                <a16:creationId xmlns:a16="http://schemas.microsoft.com/office/drawing/2014/main" id="{63D6B908-A589-D05A-C377-C1E6A9CC78AB}"/>
              </a:ext>
            </a:extLst>
          </p:cNvPr>
          <p:cNvSpPr txBox="1"/>
          <p:nvPr/>
        </p:nvSpPr>
        <p:spPr>
          <a:xfrm>
            <a:off x="600333" y="3490620"/>
            <a:ext cx="1100380" cy="646331"/>
          </a:xfrm>
          <a:prstGeom prst="rect">
            <a:avLst/>
          </a:prstGeom>
          <a:noFill/>
          <a:ln w="38100">
            <a:solidFill>
              <a:srgbClr val="7030A0"/>
            </a:solidFill>
          </a:ln>
        </p:spPr>
        <p:txBody>
          <a:bodyPr wrap="square" rtlCol="0">
            <a:spAutoFit/>
          </a:bodyPr>
          <a:lstStyle/>
          <a:p>
            <a:pPr algn="l"/>
            <a:r>
              <a:rPr lang="en-GB" dirty="0"/>
              <a:t>Family GP</a:t>
            </a:r>
          </a:p>
        </p:txBody>
      </p:sp>
      <p:sp>
        <p:nvSpPr>
          <p:cNvPr id="11" name="TextBox 10">
            <a:extLst>
              <a:ext uri="{FF2B5EF4-FFF2-40B4-BE49-F238E27FC236}">
                <a16:creationId xmlns:a16="http://schemas.microsoft.com/office/drawing/2014/main" id="{92BB6DDA-3A33-896D-CE8C-8BB8D80654BB}"/>
              </a:ext>
            </a:extLst>
          </p:cNvPr>
          <p:cNvSpPr txBox="1"/>
          <p:nvPr/>
        </p:nvSpPr>
        <p:spPr>
          <a:xfrm>
            <a:off x="2518020" y="3944237"/>
            <a:ext cx="2968380" cy="2010807"/>
          </a:xfrm>
          <a:prstGeom prst="rect">
            <a:avLst/>
          </a:prstGeom>
          <a:noFill/>
          <a:ln w="38100">
            <a:solidFill>
              <a:srgbClr val="7030A0"/>
            </a:solidFill>
          </a:ln>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400" b="1" dirty="0">
                <a:solidFill>
                  <a:prstClr val="black"/>
                </a:solidFill>
              </a:rPr>
              <a:t>You can self-refer: </a:t>
            </a:r>
          </a:p>
          <a:p>
            <a:pPr marL="228600" lvl="0" indent="-228600">
              <a:lnSpc>
                <a:spcPct val="90000"/>
              </a:lnSpc>
              <a:spcBef>
                <a:spcPts val="1000"/>
              </a:spcBef>
              <a:buFont typeface="Arial" panose="020B0604020202020204" pitchFamily="34" charset="0"/>
              <a:buChar char="•"/>
            </a:pPr>
            <a:r>
              <a:rPr lang="en-GB" sz="2400" b="1" dirty="0">
                <a:effectLst/>
                <a:latin typeface="Calibri" panose="020F0502020204030204" pitchFamily="34" charset="0"/>
                <a:ea typeface="Calibri" panose="020F0502020204030204" pitchFamily="34" charset="0"/>
              </a:rPr>
              <a:t>020 8938 2903</a:t>
            </a:r>
          </a:p>
          <a:p>
            <a:pPr marL="228600" lvl="0" indent="-228600">
              <a:lnSpc>
                <a:spcPct val="90000"/>
              </a:lnSpc>
              <a:spcBef>
                <a:spcPts val="1000"/>
              </a:spcBef>
              <a:buFont typeface="Arial" panose="020B0604020202020204" pitchFamily="34" charset="0"/>
              <a:buChar char="•"/>
            </a:pPr>
            <a:r>
              <a:rPr lang="en-GB" sz="2400" b="1" dirty="0">
                <a:solidFill>
                  <a:prstClr val="black"/>
                </a:solidFill>
                <a:latin typeface="Calibri" panose="020F0502020204030204" pitchFamily="34" charset="0"/>
              </a:rPr>
              <a:t>mhst@tavi-port.nhs.uk</a:t>
            </a:r>
            <a:endParaRPr lang="en-GB" sz="2400" b="1" dirty="0">
              <a:solidFill>
                <a:prstClr val="black"/>
              </a:solidFill>
            </a:endParaRPr>
          </a:p>
        </p:txBody>
      </p:sp>
    </p:spTree>
    <p:extLst>
      <p:ext uri="{BB962C8B-B14F-4D97-AF65-F5344CB8AC3E}">
        <p14:creationId xmlns:p14="http://schemas.microsoft.com/office/powerpoint/2010/main" val="403037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53CC-0F62-ADB6-AE40-EFE0C987012C}"/>
              </a:ext>
            </a:extLst>
          </p:cNvPr>
          <p:cNvSpPr>
            <a:spLocks noGrp="1"/>
          </p:cNvSpPr>
          <p:nvPr>
            <p:ph type="title"/>
          </p:nvPr>
        </p:nvSpPr>
        <p:spPr/>
        <p:txBody>
          <a:bodyPr/>
          <a:lstStyle/>
          <a:p>
            <a:r>
              <a:rPr lang="en-GB" dirty="0"/>
              <a:t>What do people say about us?</a:t>
            </a:r>
          </a:p>
        </p:txBody>
      </p:sp>
      <p:sp>
        <p:nvSpPr>
          <p:cNvPr id="3" name="Content Placeholder 2">
            <a:extLst>
              <a:ext uri="{FF2B5EF4-FFF2-40B4-BE49-F238E27FC236}">
                <a16:creationId xmlns:a16="http://schemas.microsoft.com/office/drawing/2014/main" id="{6C0E5B85-EAFF-F313-FF6B-A96248405DE7}"/>
              </a:ext>
            </a:extLst>
          </p:cNvPr>
          <p:cNvSpPr>
            <a:spLocks noGrp="1"/>
          </p:cNvSpPr>
          <p:nvPr>
            <p:ph idx="1"/>
          </p:nvPr>
        </p:nvSpPr>
        <p:spPr>
          <a:xfrm>
            <a:off x="438912" y="1719073"/>
            <a:ext cx="11430000" cy="4590288"/>
          </a:xfrm>
        </p:spPr>
        <p:txBody>
          <a:bodyPr/>
          <a:lstStyle/>
          <a:p>
            <a:pPr algn="ctr"/>
            <a:r>
              <a:rPr lang="en-GB" sz="2400" b="1" dirty="0"/>
              <a:t>Parents and young people who used the service said:</a:t>
            </a:r>
          </a:p>
          <a:p>
            <a:pPr algn="ctr"/>
            <a:endParaRPr lang="en-GB" sz="2400" b="1" i="1" dirty="0"/>
          </a:p>
          <a:p>
            <a:r>
              <a:rPr lang="en-GB" sz="2400" i="1" dirty="0"/>
              <a:t>“You did a great job helping me and my anxiety.”  - </a:t>
            </a:r>
            <a:r>
              <a:rPr lang="en-GB" sz="2400" dirty="0"/>
              <a:t>Primary school child</a:t>
            </a:r>
          </a:p>
          <a:p>
            <a:endParaRPr lang="en-GB" sz="2400" dirty="0"/>
          </a:p>
          <a:p>
            <a:r>
              <a:rPr lang="en-GB" sz="2400" i="1" dirty="0"/>
              <a:t>“I felt comfortable, being able to express my worries and concerns. It didn’t feel like I was being judged.” </a:t>
            </a:r>
            <a:r>
              <a:rPr lang="en-GB" sz="2400" dirty="0"/>
              <a:t>- Parent of primary school child</a:t>
            </a:r>
          </a:p>
          <a:p>
            <a:endParaRPr lang="en-GB" sz="2400" dirty="0"/>
          </a:p>
          <a:p>
            <a:r>
              <a:rPr lang="en-GB" sz="2400" i="1" dirty="0"/>
              <a:t>“I have found the sessions really helpful and learned new tools to put into practice.” </a:t>
            </a:r>
            <a:r>
              <a:rPr lang="en-GB" sz="2400" dirty="0"/>
              <a:t>- Parent of primary school child</a:t>
            </a:r>
          </a:p>
          <a:p>
            <a:endParaRPr lang="en-GB" sz="2400" dirty="0"/>
          </a:p>
          <a:p>
            <a:endParaRPr lang="en-GB" sz="2400" dirty="0"/>
          </a:p>
        </p:txBody>
      </p:sp>
      <p:sp>
        <p:nvSpPr>
          <p:cNvPr id="4" name="Text Placeholder 3">
            <a:extLst>
              <a:ext uri="{FF2B5EF4-FFF2-40B4-BE49-F238E27FC236}">
                <a16:creationId xmlns:a16="http://schemas.microsoft.com/office/drawing/2014/main" id="{B90E459E-3853-F534-9205-13E9B9446A9F}"/>
              </a:ext>
            </a:extLst>
          </p:cNvPr>
          <p:cNvSpPr>
            <a:spLocks noGrp="1"/>
          </p:cNvSpPr>
          <p:nvPr>
            <p:ph type="body" sz="quarter" idx="13"/>
          </p:nvPr>
        </p:nvSpPr>
        <p:spPr/>
        <p:txBody>
          <a:bodyPr/>
          <a:lstStyle/>
          <a:p>
            <a:r>
              <a:rPr lang="en-GB" dirty="0"/>
              <a:t>Testimonials</a:t>
            </a:r>
          </a:p>
        </p:txBody>
      </p:sp>
    </p:spTree>
    <p:extLst>
      <p:ext uri="{BB962C8B-B14F-4D97-AF65-F5344CB8AC3E}">
        <p14:creationId xmlns:p14="http://schemas.microsoft.com/office/powerpoint/2010/main" val="31137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6096-AFD7-1EF8-F4B3-44CEE3048004}"/>
              </a:ext>
            </a:extLst>
          </p:cNvPr>
          <p:cNvSpPr>
            <a:spLocks noGrp="1"/>
          </p:cNvSpPr>
          <p:nvPr>
            <p:ph type="title"/>
          </p:nvPr>
        </p:nvSpPr>
        <p:spPr/>
        <p:txBody>
          <a:bodyPr/>
          <a:lstStyle/>
          <a:p>
            <a:r>
              <a:rPr lang="en-GB" dirty="0"/>
              <a:t>Follow us on Instagram!</a:t>
            </a:r>
          </a:p>
        </p:txBody>
      </p:sp>
      <p:pic>
        <p:nvPicPr>
          <p:cNvPr id="6" name="Content Placeholder 5" descr="A qr code on a blue and white background&#10;&#10;Description automatically generated">
            <a:extLst>
              <a:ext uri="{FF2B5EF4-FFF2-40B4-BE49-F238E27FC236}">
                <a16:creationId xmlns:a16="http://schemas.microsoft.com/office/drawing/2014/main" id="{E651B077-038D-E673-4856-D81843B3FF8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36384" y="1825625"/>
            <a:ext cx="3076395" cy="4351338"/>
          </a:xfrm>
        </p:spPr>
      </p:pic>
      <p:sp>
        <p:nvSpPr>
          <p:cNvPr id="4" name="Text Placeholder 3">
            <a:extLst>
              <a:ext uri="{FF2B5EF4-FFF2-40B4-BE49-F238E27FC236}">
                <a16:creationId xmlns:a16="http://schemas.microsoft.com/office/drawing/2014/main" id="{DB194D1D-5839-E567-B6B0-804FB4111FCD}"/>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73060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Further questions/Discussion</a:t>
            </a:r>
          </a:p>
        </p:txBody>
      </p:sp>
      <p:sp>
        <p:nvSpPr>
          <p:cNvPr id="4" name="Text Placeholder 3"/>
          <p:cNvSpPr>
            <a:spLocks noGrp="1"/>
          </p:cNvSpPr>
          <p:nvPr>
            <p:ph type="body" sz="quarter" idx="13"/>
          </p:nvPr>
        </p:nvSpPr>
        <p:spPr/>
        <p:txBody>
          <a:bodyPr/>
          <a:lstStyle/>
          <a:p>
            <a:r>
              <a:rPr lang="en-GB" i="1" dirty="0"/>
              <a:t>For those that have further questions or comments</a:t>
            </a:r>
          </a:p>
        </p:txBody>
      </p:sp>
      <p:pic>
        <p:nvPicPr>
          <p:cNvPr id="6" name="Picture 5" descr="A picture containing room&#10;&#10;Description automatically generated">
            <a:extLst>
              <a:ext uri="{FF2B5EF4-FFF2-40B4-BE49-F238E27FC236}">
                <a16:creationId xmlns:a16="http://schemas.microsoft.com/office/drawing/2014/main" id="{4EB13772-2C6A-44D5-89F4-63DE1DC7D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480" y="1687647"/>
            <a:ext cx="10084261" cy="4707126"/>
          </a:xfrm>
          <a:prstGeom prst="rect">
            <a:avLst/>
          </a:prstGeom>
        </p:spPr>
      </p:pic>
    </p:spTree>
    <p:extLst>
      <p:ext uri="{BB962C8B-B14F-4D97-AF65-F5344CB8AC3E}">
        <p14:creationId xmlns:p14="http://schemas.microsoft.com/office/powerpoint/2010/main" val="387690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480" y="294640"/>
            <a:ext cx="6797040" cy="5963920"/>
          </a:xfrm>
          <a:prstGeom prst="rect">
            <a:avLst/>
          </a:prstGeom>
        </p:spPr>
      </p:pic>
    </p:spTree>
    <p:extLst>
      <p:ext uri="{BB962C8B-B14F-4D97-AF65-F5344CB8AC3E}">
        <p14:creationId xmlns:p14="http://schemas.microsoft.com/office/powerpoint/2010/main" val="416921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E628-B614-8298-10E3-F0AE4578D96B}"/>
              </a:ext>
            </a:extLst>
          </p:cNvPr>
          <p:cNvSpPr>
            <a:spLocks noGrp="1"/>
          </p:cNvSpPr>
          <p:nvPr>
            <p:ph type="title"/>
          </p:nvPr>
        </p:nvSpPr>
        <p:spPr/>
        <p:txBody>
          <a:bodyPr/>
          <a:lstStyle/>
          <a:p>
            <a:r>
              <a:rPr lang="en-GB" dirty="0"/>
              <a:t>Welcome!</a:t>
            </a:r>
          </a:p>
        </p:txBody>
      </p:sp>
      <p:graphicFrame>
        <p:nvGraphicFramePr>
          <p:cNvPr id="10" name="Content Placeholder 2">
            <a:extLst>
              <a:ext uri="{FF2B5EF4-FFF2-40B4-BE49-F238E27FC236}">
                <a16:creationId xmlns:a16="http://schemas.microsoft.com/office/drawing/2014/main" id="{B08BF66F-8415-6EEC-ADCE-D0B1DF903BA5}"/>
              </a:ext>
            </a:extLst>
          </p:cNvPr>
          <p:cNvGraphicFramePr>
            <a:graphicFrameLocks noGrp="1"/>
          </p:cNvGraphicFramePr>
          <p:nvPr>
            <p:ph idx="1"/>
            <p:extLst>
              <p:ext uri="{D42A27DB-BD31-4B8C-83A1-F6EECF244321}">
                <p14:modId xmlns:p14="http://schemas.microsoft.com/office/powerpoint/2010/main" val="1186674176"/>
              </p:ext>
            </p:extLst>
          </p:nvPr>
        </p:nvGraphicFramePr>
        <p:xfrm>
          <a:off x="141162" y="1698487"/>
          <a:ext cx="11526084"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1A04DF13-862F-5ED3-E3F6-CE2DAC0F44FB}"/>
              </a:ext>
            </a:extLst>
          </p:cNvPr>
          <p:cNvSpPr>
            <a:spLocks noGrp="1"/>
          </p:cNvSpPr>
          <p:nvPr>
            <p:ph type="body" sz="quarter" idx="13"/>
          </p:nvPr>
        </p:nvSpPr>
        <p:spPr/>
        <p:txBody>
          <a:bodyPr/>
          <a:lstStyle/>
          <a:p>
            <a:r>
              <a:rPr lang="en-GB" dirty="0"/>
              <a:t>Who are we?</a:t>
            </a:r>
          </a:p>
        </p:txBody>
      </p:sp>
    </p:spTree>
    <p:extLst>
      <p:ext uri="{BB962C8B-B14F-4D97-AF65-F5344CB8AC3E}">
        <p14:creationId xmlns:p14="http://schemas.microsoft.com/office/powerpoint/2010/main" val="172080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AC76-5D50-1FDF-8F31-B7A717BE9C6E}"/>
              </a:ext>
            </a:extLst>
          </p:cNvPr>
          <p:cNvSpPr>
            <a:spLocks noGrp="1"/>
          </p:cNvSpPr>
          <p:nvPr>
            <p:ph type="title"/>
          </p:nvPr>
        </p:nvSpPr>
        <p:spPr>
          <a:xfrm>
            <a:off x="0" y="0"/>
            <a:ext cx="12192000" cy="720000"/>
          </a:xfrm>
        </p:spPr>
        <p:style>
          <a:lnRef idx="1">
            <a:schemeClr val="accent6"/>
          </a:lnRef>
          <a:fillRef idx="3">
            <a:schemeClr val="accent6"/>
          </a:fillRef>
          <a:effectRef idx="2">
            <a:schemeClr val="accent6"/>
          </a:effectRef>
          <a:fontRef idx="minor">
            <a:schemeClr val="lt1"/>
          </a:fontRef>
        </p:style>
        <p:txBody>
          <a:bodyPr anchor="t">
            <a:normAutofit/>
          </a:bodyPr>
          <a:lstStyle/>
          <a:p>
            <a:r>
              <a:rPr lang="en-GB" dirty="0"/>
              <a:t>Understanding the role and work of the MHST</a:t>
            </a:r>
          </a:p>
        </p:txBody>
      </p:sp>
      <p:pic>
        <p:nvPicPr>
          <p:cNvPr id="8" name="Picture 7" descr="A group of children walking in a hallway&#10;&#10;Description automatically generated">
            <a:extLst>
              <a:ext uri="{FF2B5EF4-FFF2-40B4-BE49-F238E27FC236}">
                <a16:creationId xmlns:a16="http://schemas.microsoft.com/office/drawing/2014/main" id="{7A4C5A30-9ACF-E0B1-03B8-5AC1942935A6}"/>
              </a:ext>
            </a:extLst>
          </p:cNvPr>
          <p:cNvPicPr>
            <a:picLocks noChangeAspect="1"/>
          </p:cNvPicPr>
          <p:nvPr/>
        </p:nvPicPr>
        <p:blipFill rotWithShape="1">
          <a:blip r:embed="rId3">
            <a:extLst>
              <a:ext uri="{28A0092B-C50C-407E-A947-70E740481C1C}">
                <a14:useLocalDpi xmlns:a14="http://schemas.microsoft.com/office/drawing/2010/main" val="0"/>
              </a:ext>
            </a:extLst>
          </a:blip>
          <a:srcRect t="4374" b="30874"/>
          <a:stretch/>
        </p:blipFill>
        <p:spPr>
          <a:xfrm>
            <a:off x="411479" y="1825625"/>
            <a:ext cx="5544000" cy="4351338"/>
          </a:xfrm>
          <a:prstGeom prst="rect">
            <a:avLst/>
          </a:prstGeom>
          <a:noFill/>
        </p:spPr>
      </p:pic>
      <p:sp>
        <p:nvSpPr>
          <p:cNvPr id="18" name="Text Placeholder 3">
            <a:extLst>
              <a:ext uri="{FF2B5EF4-FFF2-40B4-BE49-F238E27FC236}">
                <a16:creationId xmlns:a16="http://schemas.microsoft.com/office/drawing/2014/main" id="{F0C920C5-CBCD-1D84-13C1-52FE64C8A605}"/>
              </a:ext>
            </a:extLst>
          </p:cNvPr>
          <p:cNvSpPr>
            <a:spLocks noGrp="1"/>
          </p:cNvSpPr>
          <p:nvPr>
            <p:ph type="body" sz="quarter" idx="13"/>
          </p:nvPr>
        </p:nvSpPr>
        <p:spPr>
          <a:xfrm>
            <a:off x="0" y="720000"/>
            <a:ext cx="12192000" cy="720000"/>
          </a:xfrm>
        </p:spPr>
        <p:style>
          <a:lnRef idx="1">
            <a:schemeClr val="accent6"/>
          </a:lnRef>
          <a:fillRef idx="3">
            <a:schemeClr val="accent6"/>
          </a:fillRef>
          <a:effectRef idx="2">
            <a:schemeClr val="accent6"/>
          </a:effectRef>
          <a:fontRef idx="minor">
            <a:schemeClr val="lt1"/>
          </a:fontRef>
        </p:style>
        <p:txBody>
          <a:bodyPr/>
          <a:lstStyle/>
          <a:p>
            <a:r>
              <a:rPr lang="en-US" dirty="0"/>
              <a:t>What is MHST? </a:t>
            </a:r>
          </a:p>
        </p:txBody>
      </p:sp>
      <p:sp>
        <p:nvSpPr>
          <p:cNvPr id="3" name="Content Placeholder 2">
            <a:extLst>
              <a:ext uri="{FF2B5EF4-FFF2-40B4-BE49-F238E27FC236}">
                <a16:creationId xmlns:a16="http://schemas.microsoft.com/office/drawing/2014/main" id="{43B8F2A9-2524-54FB-AE5D-055173583197}"/>
              </a:ext>
            </a:extLst>
          </p:cNvPr>
          <p:cNvSpPr>
            <a:spLocks noGrp="1"/>
          </p:cNvSpPr>
          <p:nvPr>
            <p:ph idx="14"/>
          </p:nvPr>
        </p:nvSpPr>
        <p:spPr>
          <a:xfrm>
            <a:off x="6221729" y="1825625"/>
            <a:ext cx="5544000" cy="4351338"/>
          </a:xfrm>
        </p:spPr>
        <p:txBody>
          <a:bodyPr>
            <a:normAutofit/>
          </a:bodyPr>
          <a:lstStyle/>
          <a:p>
            <a:pPr fontAlgn="base"/>
            <a:r>
              <a:rPr lang="en-GB" b="1" dirty="0"/>
              <a:t>Established in 2019 to provide Mental Health and Emotional Wellbeing support in schools by:</a:t>
            </a:r>
            <a:endParaRPr lang="en-GB" b="1" i="0" dirty="0">
              <a:effectLst/>
            </a:endParaRPr>
          </a:p>
          <a:p>
            <a:pPr fontAlgn="base"/>
            <a:endParaRPr lang="en-GB" b="1" dirty="0"/>
          </a:p>
          <a:p>
            <a:pPr marL="228600" indent="-228600">
              <a:buAutoNum type="arabicPeriod"/>
            </a:pPr>
            <a:r>
              <a:rPr lang="en-GB" dirty="0"/>
              <a:t>Working directly with children, young people and families </a:t>
            </a:r>
          </a:p>
          <a:p>
            <a:pPr marL="228600" indent="-228600">
              <a:buAutoNum type="arabicPeriod" startAt="2"/>
            </a:pPr>
            <a:r>
              <a:rPr lang="en-GB" dirty="0"/>
              <a:t>Working with school staff to promote awareness and develop the school’s approach to mental health and wellbeing</a:t>
            </a:r>
          </a:p>
          <a:p>
            <a:pPr marL="0" indent="0">
              <a:buNone/>
            </a:pPr>
            <a:r>
              <a:rPr lang="en-GB" dirty="0"/>
              <a:t>3. Giving advice and signposting </a:t>
            </a:r>
          </a:p>
          <a:p>
            <a:pPr fontAlgn="base"/>
            <a:endParaRPr lang="en-GB" b="1" i="0" dirty="0">
              <a:effectLst/>
            </a:endParaRPr>
          </a:p>
          <a:p>
            <a:pPr fontAlgn="base"/>
            <a:endParaRPr lang="en-GB" b="0" i="0" dirty="0">
              <a:effectLst/>
            </a:endParaRPr>
          </a:p>
          <a:p>
            <a:endParaRPr lang="en-GB" dirty="0"/>
          </a:p>
        </p:txBody>
      </p:sp>
    </p:spTree>
    <p:extLst>
      <p:ext uri="{BB962C8B-B14F-4D97-AF65-F5344CB8AC3E}">
        <p14:creationId xmlns:p14="http://schemas.microsoft.com/office/powerpoint/2010/main" val="365061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460" y="239296"/>
            <a:ext cx="6731079" cy="6379407"/>
          </a:xfrm>
          <a:prstGeom prst="rect">
            <a:avLst/>
          </a:prstGeom>
        </p:spPr>
      </p:pic>
      <p:sp>
        <p:nvSpPr>
          <p:cNvPr id="4" name="Star: 5 Points 3">
            <a:extLst>
              <a:ext uri="{FF2B5EF4-FFF2-40B4-BE49-F238E27FC236}">
                <a16:creationId xmlns:a16="http://schemas.microsoft.com/office/drawing/2014/main" id="{8D596E60-DD87-0B4A-6B67-878B01DAAB99}"/>
              </a:ext>
            </a:extLst>
          </p:cNvPr>
          <p:cNvSpPr/>
          <p:nvPr/>
        </p:nvSpPr>
        <p:spPr>
          <a:xfrm>
            <a:off x="859077" y="851645"/>
            <a:ext cx="2294965" cy="1667435"/>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MHST</a:t>
            </a:r>
          </a:p>
        </p:txBody>
      </p:sp>
      <p:sp>
        <p:nvSpPr>
          <p:cNvPr id="6" name="Star: 5 Points 5">
            <a:extLst>
              <a:ext uri="{FF2B5EF4-FFF2-40B4-BE49-F238E27FC236}">
                <a16:creationId xmlns:a16="http://schemas.microsoft.com/office/drawing/2014/main" id="{1531FE4B-4098-E3BD-AC30-4C21A32823AA}"/>
              </a:ext>
            </a:extLst>
          </p:cNvPr>
          <p:cNvSpPr/>
          <p:nvPr/>
        </p:nvSpPr>
        <p:spPr>
          <a:xfrm>
            <a:off x="8917343" y="851645"/>
            <a:ext cx="2294965" cy="1667435"/>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MHST</a:t>
            </a:r>
          </a:p>
        </p:txBody>
      </p:sp>
      <p:sp>
        <p:nvSpPr>
          <p:cNvPr id="2" name="Star: 5 Points 1">
            <a:extLst>
              <a:ext uri="{FF2B5EF4-FFF2-40B4-BE49-F238E27FC236}">
                <a16:creationId xmlns:a16="http://schemas.microsoft.com/office/drawing/2014/main" id="{205BD45D-5DAF-36E5-61A5-A2EF2865D2BF}"/>
              </a:ext>
            </a:extLst>
          </p:cNvPr>
          <p:cNvSpPr/>
          <p:nvPr/>
        </p:nvSpPr>
        <p:spPr>
          <a:xfrm>
            <a:off x="435495" y="3684193"/>
            <a:ext cx="2294965" cy="1878407"/>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CAMHS</a:t>
            </a:r>
          </a:p>
        </p:txBody>
      </p:sp>
      <p:sp>
        <p:nvSpPr>
          <p:cNvPr id="3" name="Star: 5 Points 2">
            <a:extLst>
              <a:ext uri="{FF2B5EF4-FFF2-40B4-BE49-F238E27FC236}">
                <a16:creationId xmlns:a16="http://schemas.microsoft.com/office/drawing/2014/main" id="{FA46B5FB-5AF2-29EB-A3DB-27B0C2FA4CAA}"/>
              </a:ext>
            </a:extLst>
          </p:cNvPr>
          <p:cNvSpPr/>
          <p:nvPr/>
        </p:nvSpPr>
        <p:spPr>
          <a:xfrm>
            <a:off x="9461539" y="3836593"/>
            <a:ext cx="2294965" cy="2030807"/>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CAMHS</a:t>
            </a:r>
          </a:p>
        </p:txBody>
      </p:sp>
    </p:spTree>
    <p:extLst>
      <p:ext uri="{BB962C8B-B14F-4D97-AF65-F5344CB8AC3E}">
        <p14:creationId xmlns:p14="http://schemas.microsoft.com/office/powerpoint/2010/main" val="40737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45BD-27B9-E86A-936A-F314AAC4A15C}"/>
              </a:ext>
            </a:extLst>
          </p:cNvPr>
          <p:cNvSpPr>
            <a:spLocks noGrp="1"/>
          </p:cNvSpPr>
          <p:nvPr>
            <p:ph type="title"/>
          </p:nvPr>
        </p:nvSpPr>
        <p:spPr/>
        <p:txBody>
          <a:bodyPr/>
          <a:lstStyle/>
          <a:p>
            <a:r>
              <a:rPr lang="en-GB" dirty="0"/>
              <a:t>How we aim to help young people ‘Thrive’</a:t>
            </a:r>
          </a:p>
        </p:txBody>
      </p:sp>
      <p:sp>
        <p:nvSpPr>
          <p:cNvPr id="3" name="Content Placeholder 2">
            <a:extLst>
              <a:ext uri="{FF2B5EF4-FFF2-40B4-BE49-F238E27FC236}">
                <a16:creationId xmlns:a16="http://schemas.microsoft.com/office/drawing/2014/main" id="{65F98FCD-EDEC-8335-F5F0-BBB9F15B29D3}"/>
              </a:ext>
            </a:extLst>
          </p:cNvPr>
          <p:cNvSpPr>
            <a:spLocks noGrp="1"/>
          </p:cNvSpPr>
          <p:nvPr>
            <p:ph idx="1"/>
          </p:nvPr>
        </p:nvSpPr>
        <p:spPr/>
        <p:txBody>
          <a:bodyPr/>
          <a:lstStyle/>
          <a:p>
            <a:pPr marL="0" indent="0">
              <a:buNone/>
            </a:pPr>
            <a:r>
              <a:rPr lang="en-GB" sz="1800" dirty="0"/>
              <a:t>We work with young people, their families and schools with the ‘advice’ and ‘getting help’ segments. To do this we work at a Universal, Targeted and Individual level </a:t>
            </a:r>
          </a:p>
          <a:p>
            <a:pPr marL="0" indent="0">
              <a:buNone/>
            </a:pPr>
            <a:endParaRPr lang="en-GB" sz="1800" dirty="0"/>
          </a:p>
          <a:p>
            <a:pPr marL="0" indent="0">
              <a:buNone/>
            </a:pPr>
            <a:r>
              <a:rPr lang="en-GB" sz="1800" dirty="0"/>
              <a:t>Universal:	For everyone such as a lesson/workshop for all pupils and parents</a:t>
            </a:r>
          </a:p>
          <a:p>
            <a:pPr marL="0" indent="0">
              <a:buNone/>
            </a:pPr>
            <a:r>
              <a:rPr lang="en-GB" sz="1800" dirty="0"/>
              <a:t>Targeted:	For a group of young people or parents </a:t>
            </a:r>
          </a:p>
          <a:p>
            <a:pPr marL="0" indent="0">
              <a:buNone/>
            </a:pPr>
            <a:r>
              <a:rPr lang="en-GB" sz="1800" dirty="0"/>
              <a:t>Individual:	For one child or parent/child </a:t>
            </a:r>
          </a:p>
          <a:p>
            <a:pPr marL="0" indent="0">
              <a:buNone/>
            </a:pPr>
            <a:endParaRPr lang="en-GB" sz="1800" dirty="0"/>
          </a:p>
          <a:p>
            <a:endParaRPr lang="en-GB" dirty="0"/>
          </a:p>
        </p:txBody>
      </p:sp>
      <p:sp>
        <p:nvSpPr>
          <p:cNvPr id="4" name="Text Placeholder 3">
            <a:extLst>
              <a:ext uri="{FF2B5EF4-FFF2-40B4-BE49-F238E27FC236}">
                <a16:creationId xmlns:a16="http://schemas.microsoft.com/office/drawing/2014/main" id="{299D13C8-62B3-9D2C-F38E-89D85ED5B4C0}"/>
              </a:ext>
            </a:extLst>
          </p:cNvPr>
          <p:cNvSpPr>
            <a:spLocks noGrp="1"/>
          </p:cNvSpPr>
          <p:nvPr>
            <p:ph type="body" sz="quarter" idx="13"/>
          </p:nvPr>
        </p:nvSpPr>
        <p:spPr/>
        <p:txBody>
          <a:bodyPr/>
          <a:lstStyle/>
          <a:p>
            <a:r>
              <a:rPr lang="en-GB" i="1" dirty="0"/>
              <a:t>The level of intervention and support we provide </a:t>
            </a:r>
          </a:p>
          <a:p>
            <a:endParaRPr lang="en-GB" dirty="0"/>
          </a:p>
        </p:txBody>
      </p:sp>
      <p:pic>
        <p:nvPicPr>
          <p:cNvPr id="5" name="Picture 4">
            <a:extLst>
              <a:ext uri="{FF2B5EF4-FFF2-40B4-BE49-F238E27FC236}">
                <a16:creationId xmlns:a16="http://schemas.microsoft.com/office/drawing/2014/main" id="{C8DFADF4-A5F9-8A47-3861-DDF7A0588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600" y="3800274"/>
            <a:ext cx="3360744" cy="3057726"/>
          </a:xfrm>
          <a:prstGeom prst="rect">
            <a:avLst/>
          </a:prstGeom>
        </p:spPr>
      </p:pic>
    </p:spTree>
    <p:extLst>
      <p:ext uri="{BB962C8B-B14F-4D97-AF65-F5344CB8AC3E}">
        <p14:creationId xmlns:p14="http://schemas.microsoft.com/office/powerpoint/2010/main" val="200586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1.bp.blogspot.com/-oJ1qZDu9SAY/Ujrpl2AQtUI/AAAAAAAAHtU/nOgqkf9SKys/s1600/schoolma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363" y="258620"/>
            <a:ext cx="8035637" cy="6435570"/>
          </a:xfrm>
          <a:prstGeom prst="rect">
            <a:avLst/>
          </a:prstGeom>
          <a:noFill/>
          <a:ln>
            <a:noFill/>
          </a:ln>
        </p:spPr>
      </p:pic>
      <p:sp>
        <p:nvSpPr>
          <p:cNvPr id="8" name="TextBox 7"/>
          <p:cNvSpPr txBox="1"/>
          <p:nvPr/>
        </p:nvSpPr>
        <p:spPr>
          <a:xfrm>
            <a:off x="0" y="0"/>
            <a:ext cx="3121891" cy="6894195"/>
          </a:xfrm>
          <a:prstGeom prst="rect">
            <a:avLst/>
          </a:prstGeom>
          <a:solidFill>
            <a:schemeClr val="bg1"/>
          </a:solidFill>
        </p:spPr>
        <p:txBody>
          <a:bodyPr wrap="square" rtlCol="0">
            <a:spAutoFit/>
          </a:bodyPr>
          <a:lstStyle/>
          <a:p>
            <a:r>
              <a:rPr lang="en-GB" sz="2400" b="1" dirty="0"/>
              <a:t>Primary </a:t>
            </a:r>
          </a:p>
          <a:p>
            <a:pPr marL="342900" indent="-342900">
              <a:buFont typeface="Arial" panose="020B0604020202020204" pitchFamily="34" charset="0"/>
              <a:buChar char="•"/>
            </a:pPr>
            <a:r>
              <a:rPr lang="en-GB" sz="1600" dirty="0">
                <a:solidFill>
                  <a:srgbClr val="7030A0"/>
                </a:solidFill>
              </a:rPr>
              <a:t>Argyle</a:t>
            </a:r>
          </a:p>
          <a:p>
            <a:pPr marL="342900" indent="-342900">
              <a:buFont typeface="Arial" panose="020B0604020202020204" pitchFamily="34" charset="0"/>
              <a:buChar char="•"/>
            </a:pPr>
            <a:r>
              <a:rPr lang="en-GB" sz="1600" dirty="0">
                <a:solidFill>
                  <a:srgbClr val="7030A0"/>
                </a:solidFill>
              </a:rPr>
              <a:t>Brecknock</a:t>
            </a:r>
          </a:p>
          <a:p>
            <a:pPr marL="342900" indent="-342900">
              <a:buFont typeface="Arial" panose="020B0604020202020204" pitchFamily="34" charset="0"/>
              <a:buChar char="•"/>
            </a:pPr>
            <a:r>
              <a:rPr lang="en-GB" sz="1600" dirty="0">
                <a:solidFill>
                  <a:srgbClr val="7030A0"/>
                </a:solidFill>
              </a:rPr>
              <a:t>Hawley </a:t>
            </a:r>
          </a:p>
          <a:p>
            <a:pPr marL="342900" indent="-342900">
              <a:buFont typeface="Arial" panose="020B0604020202020204" pitchFamily="34" charset="0"/>
              <a:buChar char="•"/>
            </a:pPr>
            <a:r>
              <a:rPr lang="en-GB" sz="1600" dirty="0">
                <a:solidFill>
                  <a:srgbClr val="7030A0"/>
                </a:solidFill>
              </a:rPr>
              <a:t>Holy Trinity &amp; St Silas </a:t>
            </a:r>
          </a:p>
          <a:p>
            <a:pPr marL="342900" indent="-342900">
              <a:buFont typeface="Arial" panose="020B0604020202020204" pitchFamily="34" charset="0"/>
              <a:buChar char="•"/>
            </a:pPr>
            <a:r>
              <a:rPr lang="en-GB" sz="1600" dirty="0">
                <a:solidFill>
                  <a:srgbClr val="7030A0"/>
                </a:solidFill>
              </a:rPr>
              <a:t>Kentish Town </a:t>
            </a:r>
          </a:p>
          <a:p>
            <a:pPr marL="342900" indent="-342900">
              <a:buFont typeface="Arial" panose="020B0604020202020204" pitchFamily="34" charset="0"/>
              <a:buChar char="•"/>
            </a:pPr>
            <a:r>
              <a:rPr lang="en-GB" sz="1600" dirty="0" err="1">
                <a:solidFill>
                  <a:srgbClr val="7030A0"/>
                </a:solidFill>
              </a:rPr>
              <a:t>Netley</a:t>
            </a:r>
            <a:r>
              <a:rPr lang="en-GB" sz="1600" dirty="0">
                <a:solidFill>
                  <a:srgbClr val="7030A0"/>
                </a:solidFill>
              </a:rPr>
              <a:t> </a:t>
            </a:r>
          </a:p>
          <a:p>
            <a:pPr marL="342900" indent="-342900">
              <a:buFont typeface="Arial" panose="020B0604020202020204" pitchFamily="34" charset="0"/>
              <a:buChar char="•"/>
            </a:pPr>
            <a:r>
              <a:rPr lang="en-GB" sz="1600" dirty="0">
                <a:solidFill>
                  <a:srgbClr val="7030A0"/>
                </a:solidFill>
              </a:rPr>
              <a:t>Our Lady &amp; St Michael’s </a:t>
            </a:r>
          </a:p>
          <a:p>
            <a:pPr marL="342900" indent="-342900">
              <a:buFont typeface="Arial" panose="020B0604020202020204" pitchFamily="34" charset="0"/>
              <a:buChar char="•"/>
            </a:pPr>
            <a:r>
              <a:rPr lang="en-GB" sz="1600" dirty="0">
                <a:solidFill>
                  <a:srgbClr val="7030A0"/>
                </a:solidFill>
              </a:rPr>
              <a:t>Primrose Hill </a:t>
            </a:r>
          </a:p>
          <a:p>
            <a:pPr marL="342900" indent="-342900">
              <a:buFont typeface="Arial" panose="020B0604020202020204" pitchFamily="34" charset="0"/>
              <a:buChar char="•"/>
            </a:pPr>
            <a:r>
              <a:rPr lang="en-GB" sz="1600" dirty="0">
                <a:solidFill>
                  <a:srgbClr val="7030A0"/>
                </a:solidFill>
              </a:rPr>
              <a:t>Rhyl </a:t>
            </a:r>
          </a:p>
          <a:p>
            <a:pPr marL="342900" indent="-342900">
              <a:buFont typeface="Arial" panose="020B0604020202020204" pitchFamily="34" charset="0"/>
              <a:buChar char="•"/>
            </a:pPr>
            <a:r>
              <a:rPr lang="en-GB" sz="1600" dirty="0">
                <a:solidFill>
                  <a:srgbClr val="7030A0"/>
                </a:solidFill>
              </a:rPr>
              <a:t>St Patrick’s </a:t>
            </a:r>
          </a:p>
          <a:p>
            <a:pPr marL="342900" indent="-342900">
              <a:buFont typeface="Arial" panose="020B0604020202020204" pitchFamily="34" charset="0"/>
              <a:buChar char="•"/>
            </a:pPr>
            <a:r>
              <a:rPr lang="en-GB" sz="1600" dirty="0">
                <a:solidFill>
                  <a:srgbClr val="7030A0"/>
                </a:solidFill>
              </a:rPr>
              <a:t>Torriano</a:t>
            </a:r>
            <a:endParaRPr lang="en-GB" sz="2000" b="1" dirty="0">
              <a:solidFill>
                <a:srgbClr val="7030A0"/>
              </a:solidFill>
            </a:endParaRPr>
          </a:p>
          <a:p>
            <a:pPr marL="285750" indent="-285750">
              <a:buFont typeface="Arial" panose="020B0604020202020204" pitchFamily="34" charset="0"/>
              <a:buChar char="•"/>
            </a:pPr>
            <a:r>
              <a:rPr lang="en-GB" sz="1600" dirty="0">
                <a:solidFill>
                  <a:srgbClr val="7CC449"/>
                </a:solidFill>
              </a:rPr>
              <a:t>Brookfield </a:t>
            </a:r>
          </a:p>
          <a:p>
            <a:pPr marL="285750" indent="-285750">
              <a:buFont typeface="Arial" panose="020B0604020202020204" pitchFamily="34" charset="0"/>
              <a:buChar char="•"/>
            </a:pPr>
            <a:r>
              <a:rPr lang="en-GB" sz="1600" dirty="0">
                <a:solidFill>
                  <a:srgbClr val="7CC449"/>
                </a:solidFill>
              </a:rPr>
              <a:t>Christchurch</a:t>
            </a:r>
          </a:p>
          <a:p>
            <a:pPr marL="285750" indent="-285750">
              <a:buFont typeface="Arial" panose="020B0604020202020204" pitchFamily="34" charset="0"/>
              <a:buChar char="•"/>
            </a:pPr>
            <a:r>
              <a:rPr lang="en-GB" sz="1600" dirty="0">
                <a:solidFill>
                  <a:srgbClr val="7CC449"/>
                </a:solidFill>
              </a:rPr>
              <a:t>Eleanor Palmer</a:t>
            </a:r>
          </a:p>
          <a:p>
            <a:pPr marL="285750" indent="-285750">
              <a:buFont typeface="Arial" panose="020B0604020202020204" pitchFamily="34" charset="0"/>
              <a:buChar char="•"/>
            </a:pPr>
            <a:r>
              <a:rPr lang="en-GB" sz="1600" dirty="0">
                <a:solidFill>
                  <a:srgbClr val="7CC449"/>
                </a:solidFill>
              </a:rPr>
              <a:t>Emmanuel </a:t>
            </a:r>
          </a:p>
          <a:p>
            <a:pPr marL="285750" indent="-285750">
              <a:buFont typeface="Arial" panose="020B0604020202020204" pitchFamily="34" charset="0"/>
              <a:buChar char="•"/>
            </a:pPr>
            <a:r>
              <a:rPr lang="en-GB" sz="1600" dirty="0">
                <a:solidFill>
                  <a:srgbClr val="7CC449"/>
                </a:solidFill>
              </a:rPr>
              <a:t>Fitzjohn’s</a:t>
            </a:r>
          </a:p>
          <a:p>
            <a:pPr marL="285750" indent="-285750">
              <a:buFont typeface="Arial" panose="020B0604020202020204" pitchFamily="34" charset="0"/>
              <a:buChar char="•"/>
            </a:pPr>
            <a:r>
              <a:rPr lang="en-GB" sz="1600" dirty="0">
                <a:solidFill>
                  <a:srgbClr val="7CC449"/>
                </a:solidFill>
              </a:rPr>
              <a:t>Fleet  </a:t>
            </a:r>
          </a:p>
          <a:p>
            <a:pPr marL="285750" indent="-285750">
              <a:buFont typeface="Arial" panose="020B0604020202020204" pitchFamily="34" charset="0"/>
              <a:buChar char="•"/>
            </a:pPr>
            <a:r>
              <a:rPr lang="en-GB" sz="1600" dirty="0">
                <a:solidFill>
                  <a:srgbClr val="7CC449"/>
                </a:solidFill>
              </a:rPr>
              <a:t>Gospel Oak </a:t>
            </a:r>
          </a:p>
          <a:p>
            <a:pPr marL="285750" indent="-285750">
              <a:buFont typeface="Arial" panose="020B0604020202020204" pitchFamily="34" charset="0"/>
              <a:buChar char="•"/>
            </a:pPr>
            <a:r>
              <a:rPr lang="en-GB" sz="1600" dirty="0">
                <a:solidFill>
                  <a:srgbClr val="7CC449"/>
                </a:solidFill>
              </a:rPr>
              <a:t>Hampstead Parochial</a:t>
            </a:r>
          </a:p>
          <a:p>
            <a:pPr marL="285750" indent="-285750">
              <a:buFont typeface="Arial" panose="020B0604020202020204" pitchFamily="34" charset="0"/>
              <a:buChar char="•"/>
            </a:pPr>
            <a:r>
              <a:rPr lang="en-GB" sz="1600" dirty="0">
                <a:solidFill>
                  <a:srgbClr val="7CC449"/>
                </a:solidFill>
              </a:rPr>
              <a:t>Kingsgate  </a:t>
            </a:r>
          </a:p>
          <a:p>
            <a:pPr marL="285750" indent="-285750">
              <a:buFont typeface="Arial" panose="020B0604020202020204" pitchFamily="34" charset="0"/>
              <a:buChar char="•"/>
            </a:pPr>
            <a:r>
              <a:rPr lang="en-GB" sz="1600" dirty="0">
                <a:solidFill>
                  <a:srgbClr val="7CC449"/>
                </a:solidFill>
              </a:rPr>
              <a:t>Rhyl</a:t>
            </a:r>
          </a:p>
          <a:p>
            <a:pPr marL="285750" indent="-285750">
              <a:buFont typeface="Arial" panose="020B0604020202020204" pitchFamily="34" charset="0"/>
              <a:buChar char="•"/>
            </a:pPr>
            <a:r>
              <a:rPr lang="en-GB" sz="1600" dirty="0">
                <a:solidFill>
                  <a:srgbClr val="7CC449"/>
                </a:solidFill>
              </a:rPr>
              <a:t>Rosary</a:t>
            </a:r>
          </a:p>
          <a:p>
            <a:pPr marL="285750" indent="-285750">
              <a:buFont typeface="Arial" panose="020B0604020202020204" pitchFamily="34" charset="0"/>
              <a:buChar char="•"/>
            </a:pPr>
            <a:r>
              <a:rPr lang="en-GB" sz="1600" dirty="0">
                <a:solidFill>
                  <a:srgbClr val="7CC449"/>
                </a:solidFill>
              </a:rPr>
              <a:t>St Luke’s </a:t>
            </a:r>
          </a:p>
          <a:p>
            <a:pPr marL="285750" indent="-285750">
              <a:buFont typeface="Arial" panose="020B0604020202020204" pitchFamily="34" charset="0"/>
              <a:buChar char="•"/>
            </a:pPr>
            <a:r>
              <a:rPr lang="en-GB" sz="1600" dirty="0">
                <a:solidFill>
                  <a:srgbClr val="7CC449"/>
                </a:solidFill>
              </a:rPr>
              <a:t>St Mary’s</a:t>
            </a:r>
          </a:p>
          <a:p>
            <a:pPr marL="285750" indent="-285750">
              <a:buFont typeface="Arial" panose="020B0604020202020204" pitchFamily="34" charset="0"/>
              <a:buChar char="•"/>
            </a:pPr>
            <a:r>
              <a:rPr lang="en-GB" sz="1600" dirty="0">
                <a:solidFill>
                  <a:srgbClr val="7CC449"/>
                </a:solidFill>
              </a:rPr>
              <a:t>St Paul’s</a:t>
            </a:r>
          </a:p>
          <a:p>
            <a:pPr marL="342900" indent="-342900">
              <a:buFont typeface="Arial" panose="020B0604020202020204" pitchFamily="34" charset="0"/>
              <a:buChar char="•"/>
            </a:pPr>
            <a:endParaRPr lang="en-GB" dirty="0">
              <a:solidFill>
                <a:srgbClr val="7CC449"/>
              </a:solidFill>
            </a:endParaRPr>
          </a:p>
        </p:txBody>
      </p:sp>
      <p:sp>
        <p:nvSpPr>
          <p:cNvPr id="9" name="TextBox 8"/>
          <p:cNvSpPr txBox="1"/>
          <p:nvPr/>
        </p:nvSpPr>
        <p:spPr>
          <a:xfrm>
            <a:off x="3093093" y="4482"/>
            <a:ext cx="2540001" cy="5632311"/>
          </a:xfrm>
          <a:prstGeom prst="rect">
            <a:avLst/>
          </a:prstGeom>
          <a:noFill/>
        </p:spPr>
        <p:txBody>
          <a:bodyPr wrap="square" rtlCol="0">
            <a:spAutoFit/>
          </a:bodyPr>
          <a:lstStyle/>
          <a:p>
            <a:r>
              <a:rPr lang="en-GB" sz="2400" b="1" dirty="0"/>
              <a:t>Secondary</a:t>
            </a:r>
            <a:endParaRPr lang="en-GB" b="1" dirty="0"/>
          </a:p>
          <a:p>
            <a:pPr marL="342900" indent="-342900">
              <a:buFont typeface="Arial" panose="020B0604020202020204" pitchFamily="34" charset="0"/>
              <a:buChar char="•"/>
            </a:pPr>
            <a:r>
              <a:rPr lang="en-GB" sz="1600" dirty="0">
                <a:solidFill>
                  <a:srgbClr val="7F3E98"/>
                </a:solidFill>
              </a:rPr>
              <a:t>Camden School for Girls </a:t>
            </a:r>
          </a:p>
          <a:p>
            <a:pPr marL="342900" indent="-342900">
              <a:buFont typeface="Arial" panose="020B0604020202020204" pitchFamily="34" charset="0"/>
              <a:buChar char="•"/>
            </a:pPr>
            <a:r>
              <a:rPr lang="en-GB" sz="1600" dirty="0">
                <a:solidFill>
                  <a:srgbClr val="7F3E98"/>
                </a:solidFill>
              </a:rPr>
              <a:t>Haverstock </a:t>
            </a:r>
          </a:p>
          <a:p>
            <a:pPr marL="342900" indent="-342900">
              <a:buFont typeface="Arial" panose="020B0604020202020204" pitchFamily="34" charset="0"/>
              <a:buChar char="•"/>
            </a:pPr>
            <a:r>
              <a:rPr lang="en-GB" sz="1600" dirty="0">
                <a:solidFill>
                  <a:srgbClr val="7F3E98"/>
                </a:solidFill>
              </a:rPr>
              <a:t>Maria Fidelis </a:t>
            </a:r>
          </a:p>
          <a:p>
            <a:pPr marL="342900" indent="-342900">
              <a:buFont typeface="Arial" panose="020B0604020202020204" pitchFamily="34" charset="0"/>
              <a:buChar char="•"/>
            </a:pPr>
            <a:r>
              <a:rPr lang="en-GB" sz="1600" dirty="0">
                <a:solidFill>
                  <a:srgbClr val="7F3E98"/>
                </a:solidFill>
              </a:rPr>
              <a:t>Regent High </a:t>
            </a:r>
          </a:p>
          <a:p>
            <a:pPr marL="342900" indent="-342900">
              <a:buFont typeface="Arial" panose="020B0604020202020204" pitchFamily="34" charset="0"/>
              <a:buChar char="•"/>
            </a:pPr>
            <a:r>
              <a:rPr lang="en-GB" sz="1600" dirty="0">
                <a:solidFill>
                  <a:srgbClr val="92D050"/>
                </a:solidFill>
              </a:rPr>
              <a:t>Acland Burghley </a:t>
            </a:r>
          </a:p>
          <a:p>
            <a:pPr marL="342900" indent="-342900">
              <a:buFont typeface="Arial" panose="020B0604020202020204" pitchFamily="34" charset="0"/>
              <a:buChar char="•"/>
            </a:pPr>
            <a:r>
              <a:rPr lang="en-GB" sz="1600" dirty="0">
                <a:solidFill>
                  <a:srgbClr val="92D050"/>
                </a:solidFill>
              </a:rPr>
              <a:t>Hampstead </a:t>
            </a:r>
          </a:p>
          <a:p>
            <a:pPr marL="342900" indent="-342900">
              <a:buFont typeface="Arial" panose="020B0604020202020204" pitchFamily="34" charset="0"/>
              <a:buChar char="•"/>
            </a:pPr>
            <a:r>
              <a:rPr lang="en-GB" sz="1600" dirty="0">
                <a:solidFill>
                  <a:srgbClr val="92D050"/>
                </a:solidFill>
              </a:rPr>
              <a:t>La Sainte Union </a:t>
            </a:r>
          </a:p>
          <a:p>
            <a:pPr marL="342900" indent="-342900">
              <a:buFont typeface="Arial" panose="020B0604020202020204" pitchFamily="34" charset="0"/>
              <a:buChar char="•"/>
            </a:pPr>
            <a:r>
              <a:rPr lang="en-GB" sz="1600" dirty="0">
                <a:solidFill>
                  <a:srgbClr val="92D050"/>
                </a:solidFill>
              </a:rPr>
              <a:t>William Ellis </a:t>
            </a:r>
          </a:p>
          <a:p>
            <a:pPr marL="342900" indent="-342900">
              <a:buFont typeface="Arial" panose="020B0604020202020204" pitchFamily="34" charset="0"/>
              <a:buChar char="•"/>
            </a:pPr>
            <a:r>
              <a:rPr lang="en-GB" sz="1600" dirty="0">
                <a:solidFill>
                  <a:srgbClr val="92D050"/>
                </a:solidFill>
              </a:rPr>
              <a:t>University College London Academy (UCLA)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
        <p:nvSpPr>
          <p:cNvPr id="10" name="Rectangle 9"/>
          <p:cNvSpPr/>
          <p:nvPr/>
        </p:nvSpPr>
        <p:spPr>
          <a:xfrm>
            <a:off x="3967017" y="5523693"/>
            <a:ext cx="4572000" cy="128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578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9867-D178-1FEE-617B-DEB8CFC73600}"/>
              </a:ext>
            </a:extLst>
          </p:cNvPr>
          <p:cNvSpPr>
            <a:spLocks noGrp="1"/>
          </p:cNvSpPr>
          <p:nvPr>
            <p:ph type="title"/>
          </p:nvPr>
        </p:nvSpPr>
        <p:spPr/>
        <p:txBody>
          <a:bodyPr/>
          <a:lstStyle/>
          <a:p>
            <a:r>
              <a:rPr lang="en-GB" dirty="0"/>
              <a:t>Parent and Carer Workshops</a:t>
            </a:r>
          </a:p>
        </p:txBody>
      </p:sp>
      <p:sp>
        <p:nvSpPr>
          <p:cNvPr id="3" name="Content Placeholder 2">
            <a:extLst>
              <a:ext uri="{FF2B5EF4-FFF2-40B4-BE49-F238E27FC236}">
                <a16:creationId xmlns:a16="http://schemas.microsoft.com/office/drawing/2014/main" id="{BC0E8FCE-FDFE-B2A3-09BE-70DBD2902337}"/>
              </a:ext>
            </a:extLst>
          </p:cNvPr>
          <p:cNvSpPr>
            <a:spLocks noGrp="1"/>
          </p:cNvSpPr>
          <p:nvPr>
            <p:ph idx="1"/>
          </p:nvPr>
        </p:nvSpPr>
        <p:spPr>
          <a:xfrm>
            <a:off x="411480" y="1825625"/>
            <a:ext cx="4958806" cy="4351338"/>
          </a:xfrm>
        </p:spPr>
        <p:txBody>
          <a:bodyPr/>
          <a:lstStyle/>
          <a:p>
            <a:pPr algn="ctr"/>
            <a:r>
              <a:rPr lang="en-GB" sz="2000" b="1" dirty="0"/>
              <a:t>Webinar Series</a:t>
            </a:r>
          </a:p>
          <a:p>
            <a:pPr algn="ctr"/>
            <a:r>
              <a:rPr lang="en-GB" sz="2000" b="1" dirty="0"/>
              <a:t>Topics for Primary School Parents </a:t>
            </a:r>
          </a:p>
          <a:p>
            <a:pPr marL="342900" indent="-342900">
              <a:buFont typeface="+mj-lt"/>
              <a:buAutoNum type="arabicPeriod"/>
            </a:pPr>
            <a:r>
              <a:rPr lang="en-GB" dirty="0"/>
              <a:t>Parent Self Care </a:t>
            </a:r>
          </a:p>
          <a:p>
            <a:pPr marL="342900" indent="-342900">
              <a:buFont typeface="+mj-lt"/>
              <a:buAutoNum type="arabicPeriod"/>
            </a:pPr>
            <a:r>
              <a:rPr lang="en-GB" dirty="0"/>
              <a:t>Parent Child Interactions</a:t>
            </a:r>
          </a:p>
          <a:p>
            <a:pPr marL="342900" indent="-342900">
              <a:buFont typeface="+mj-lt"/>
              <a:buAutoNum type="arabicPeriod"/>
            </a:pPr>
            <a:r>
              <a:rPr lang="en-GB" dirty="0"/>
              <a:t>Supporting Childhood Worries </a:t>
            </a:r>
          </a:p>
          <a:p>
            <a:pPr marL="342900" indent="-342900">
              <a:buFont typeface="+mj-lt"/>
              <a:buAutoNum type="arabicPeriod"/>
            </a:pPr>
            <a:r>
              <a:rPr lang="en-GB" dirty="0"/>
              <a:t>Managing Routines </a:t>
            </a:r>
          </a:p>
          <a:p>
            <a:pPr marL="342900" indent="-342900">
              <a:buFont typeface="+mj-lt"/>
              <a:buAutoNum type="arabicPeriod"/>
            </a:pPr>
            <a:r>
              <a:rPr lang="en-GB" dirty="0"/>
              <a:t>Therapeutic Conversations with your Child</a:t>
            </a:r>
          </a:p>
          <a:p>
            <a:pPr marL="342900" indent="-342900">
              <a:buFont typeface="+mj-lt"/>
              <a:buAutoNum type="arabicPeriod"/>
            </a:pPr>
            <a:r>
              <a:rPr lang="en-GB" dirty="0"/>
              <a:t>Screen Time </a:t>
            </a:r>
          </a:p>
          <a:p>
            <a:pPr marL="342900" indent="-342900">
              <a:buFont typeface="+mj-lt"/>
              <a:buAutoNum type="arabicPeriod"/>
            </a:pPr>
            <a:r>
              <a:rPr lang="en-GB" dirty="0"/>
              <a:t>All about Sleep</a:t>
            </a:r>
          </a:p>
          <a:p>
            <a:pPr marL="342900" indent="-342900">
              <a:buFont typeface="+mj-lt"/>
              <a:buAutoNum type="arabicPeriod"/>
            </a:pPr>
            <a:r>
              <a:rPr lang="en-GB" dirty="0"/>
              <a:t>Supporting Transition to Secondary School</a:t>
            </a:r>
          </a:p>
          <a:p>
            <a:pPr marL="342900" indent="-342900">
              <a:buFont typeface="+mj-lt"/>
              <a:buAutoNum type="arabicPeriod"/>
            </a:pPr>
            <a:r>
              <a:rPr lang="en-GB" dirty="0"/>
              <a:t>Sibling Relationships</a:t>
            </a:r>
          </a:p>
          <a:p>
            <a:endParaRPr lang="en-GB" dirty="0"/>
          </a:p>
        </p:txBody>
      </p:sp>
      <p:sp>
        <p:nvSpPr>
          <p:cNvPr id="4" name="Text Placeholder 3">
            <a:extLst>
              <a:ext uri="{FF2B5EF4-FFF2-40B4-BE49-F238E27FC236}">
                <a16:creationId xmlns:a16="http://schemas.microsoft.com/office/drawing/2014/main" id="{09FC6137-CCA1-FC0B-CC12-7920AB129B55}"/>
              </a:ext>
            </a:extLst>
          </p:cNvPr>
          <p:cNvSpPr>
            <a:spLocks noGrp="1"/>
          </p:cNvSpPr>
          <p:nvPr>
            <p:ph type="body" sz="quarter" idx="13"/>
          </p:nvPr>
        </p:nvSpPr>
        <p:spPr/>
        <p:txBody>
          <a:bodyPr/>
          <a:lstStyle/>
          <a:p>
            <a:r>
              <a:rPr lang="en-GB" i="1" dirty="0"/>
              <a:t>Advice for Parents and Carers  at Universal Level</a:t>
            </a:r>
          </a:p>
        </p:txBody>
      </p:sp>
      <p:sp>
        <p:nvSpPr>
          <p:cNvPr id="8" name="TextBox 7">
            <a:extLst>
              <a:ext uri="{FF2B5EF4-FFF2-40B4-BE49-F238E27FC236}">
                <a16:creationId xmlns:a16="http://schemas.microsoft.com/office/drawing/2014/main" id="{DF60AFE3-1E47-9011-8D71-C6F859A722D0}"/>
              </a:ext>
            </a:extLst>
          </p:cNvPr>
          <p:cNvSpPr txBox="1"/>
          <p:nvPr/>
        </p:nvSpPr>
        <p:spPr>
          <a:xfrm>
            <a:off x="9427482" y="2683782"/>
            <a:ext cx="2075543" cy="1815882"/>
          </a:xfrm>
          <a:prstGeom prst="rect">
            <a:avLst/>
          </a:prstGeom>
          <a:noFill/>
        </p:spPr>
        <p:txBody>
          <a:bodyPr wrap="square" rtlCol="0">
            <a:spAutoFit/>
          </a:bodyPr>
          <a:lstStyle/>
          <a:p>
            <a:r>
              <a:rPr lang="en-GB" sz="2800" b="1" dirty="0">
                <a:solidFill>
                  <a:srgbClr val="F78736"/>
                </a:solidFill>
              </a:rPr>
              <a:t>Lunchtime and evening Sessions</a:t>
            </a:r>
          </a:p>
        </p:txBody>
      </p:sp>
      <p:pic>
        <p:nvPicPr>
          <p:cNvPr id="6" name="Picture 5" descr="Man holding baby and using laptop">
            <a:extLst>
              <a:ext uri="{FF2B5EF4-FFF2-40B4-BE49-F238E27FC236}">
                <a16:creationId xmlns:a16="http://schemas.microsoft.com/office/drawing/2014/main" id="{64CE2C42-B94C-B309-E07F-81E6F0DA9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82" y="3079563"/>
            <a:ext cx="3408074" cy="2431265"/>
          </a:xfrm>
          <a:prstGeom prst="rect">
            <a:avLst/>
          </a:prstGeom>
        </p:spPr>
      </p:pic>
      <p:pic>
        <p:nvPicPr>
          <p:cNvPr id="9" name="Picture 8" descr="A qr code with a dinosaur&#10;&#10;Description automatically generated">
            <a:extLst>
              <a:ext uri="{FF2B5EF4-FFF2-40B4-BE49-F238E27FC236}">
                <a16:creationId xmlns:a16="http://schemas.microsoft.com/office/drawing/2014/main" id="{A7C6C8D0-3640-C4AE-F7F3-8AE83C17D4F1}"/>
              </a:ext>
            </a:extLst>
          </p:cNvPr>
          <p:cNvPicPr>
            <a:picLocks noChangeAspect="1"/>
          </p:cNvPicPr>
          <p:nvPr/>
        </p:nvPicPr>
        <p:blipFill>
          <a:blip r:embed="rId4"/>
          <a:stretch>
            <a:fillRect/>
          </a:stretch>
        </p:blipFill>
        <p:spPr>
          <a:xfrm>
            <a:off x="9693226" y="4859801"/>
            <a:ext cx="1021080" cy="1021080"/>
          </a:xfrm>
          <a:prstGeom prst="rect">
            <a:avLst/>
          </a:prstGeom>
        </p:spPr>
      </p:pic>
    </p:spTree>
    <p:extLst>
      <p:ext uri="{BB962C8B-B14F-4D97-AF65-F5344CB8AC3E}">
        <p14:creationId xmlns:p14="http://schemas.microsoft.com/office/powerpoint/2010/main" val="2873840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A5D8-3A9E-565C-96FC-19B89FEA0C0C}"/>
              </a:ext>
            </a:extLst>
          </p:cNvPr>
          <p:cNvSpPr>
            <a:spLocks noGrp="1"/>
          </p:cNvSpPr>
          <p:nvPr>
            <p:ph type="title"/>
          </p:nvPr>
        </p:nvSpPr>
        <p:spPr>
          <a:xfrm>
            <a:off x="0" y="0"/>
            <a:ext cx="12192000" cy="720000"/>
          </a:xfrm>
        </p:spPr>
        <p:txBody>
          <a:bodyPr anchor="t">
            <a:normAutofit/>
          </a:bodyPr>
          <a:lstStyle/>
          <a:p>
            <a:r>
              <a:rPr lang="en-GB" dirty="0"/>
              <a:t>Other Workshops</a:t>
            </a:r>
          </a:p>
        </p:txBody>
      </p:sp>
      <p:sp>
        <p:nvSpPr>
          <p:cNvPr id="3" name="Content Placeholder 2">
            <a:extLst>
              <a:ext uri="{FF2B5EF4-FFF2-40B4-BE49-F238E27FC236}">
                <a16:creationId xmlns:a16="http://schemas.microsoft.com/office/drawing/2014/main" id="{97130551-200F-50A3-5ABF-0633BD0A961A}"/>
              </a:ext>
            </a:extLst>
          </p:cNvPr>
          <p:cNvSpPr>
            <a:spLocks noGrp="1"/>
          </p:cNvSpPr>
          <p:nvPr>
            <p:ph idx="1"/>
          </p:nvPr>
        </p:nvSpPr>
        <p:spPr>
          <a:xfrm>
            <a:off x="446532" y="1664207"/>
            <a:ext cx="7435596" cy="2633473"/>
          </a:xfrm>
        </p:spPr>
        <p:txBody>
          <a:bodyPr>
            <a:normAutofit/>
          </a:bodyPr>
          <a:lstStyle/>
          <a:p>
            <a:r>
              <a:rPr lang="en-GB" sz="2400" b="1" dirty="0"/>
              <a:t>In Person Workshop - Emotion Coaching </a:t>
            </a:r>
          </a:p>
          <a:p>
            <a:endParaRPr lang="en-US" dirty="0"/>
          </a:p>
          <a:p>
            <a:r>
              <a:rPr lang="en-US" sz="2200" dirty="0"/>
              <a:t>A 2-part In Person Workshop.</a:t>
            </a:r>
          </a:p>
          <a:p>
            <a:r>
              <a:rPr lang="en-US" sz="2200" dirty="0"/>
              <a:t>Emotion Coaching supports children to name and understand their emotions and teaches them ways to process and manage emotions in a helpful way.</a:t>
            </a:r>
          </a:p>
          <a:p>
            <a:endParaRPr lang="en-US" dirty="0"/>
          </a:p>
          <a:p>
            <a:endParaRPr lang="en-GB"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B884932B-54A8-3AE9-EF58-D574C6AAA922}"/>
              </a:ext>
            </a:extLst>
          </p:cNvPr>
          <p:cNvSpPr>
            <a:spLocks noGrp="1"/>
          </p:cNvSpPr>
          <p:nvPr>
            <p:ph type="body" sz="quarter" idx="13"/>
          </p:nvPr>
        </p:nvSpPr>
        <p:spPr>
          <a:xfrm>
            <a:off x="0" y="720000"/>
            <a:ext cx="12192000" cy="720000"/>
          </a:xfrm>
        </p:spPr>
        <p:txBody>
          <a:bodyPr>
            <a:normAutofit/>
          </a:bodyPr>
          <a:lstStyle/>
          <a:p>
            <a:r>
              <a:rPr lang="en-GB" i="1" dirty="0"/>
              <a:t>Advice for Parents and Carers  at Universal Level</a:t>
            </a:r>
          </a:p>
        </p:txBody>
      </p:sp>
      <p:pic>
        <p:nvPicPr>
          <p:cNvPr id="5" name="Picture 4" descr="A qr code on a white background&#10;&#10;Description automatically generated">
            <a:extLst>
              <a:ext uri="{FF2B5EF4-FFF2-40B4-BE49-F238E27FC236}">
                <a16:creationId xmlns:a16="http://schemas.microsoft.com/office/drawing/2014/main" id="{B8D7894D-C1E0-F5C0-78DC-7395F509AEB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7882128" y="1664207"/>
            <a:ext cx="3360422" cy="3088099"/>
          </a:xfrm>
          <a:prstGeom prst="rect">
            <a:avLst/>
          </a:prstGeom>
          <a:noFill/>
          <a:ln>
            <a:noFill/>
          </a:ln>
        </p:spPr>
      </p:pic>
      <p:pic>
        <p:nvPicPr>
          <p:cNvPr id="7" name="Picture 6" descr="Cup of coffee">
            <a:extLst>
              <a:ext uri="{FF2B5EF4-FFF2-40B4-BE49-F238E27FC236}">
                <a16:creationId xmlns:a16="http://schemas.microsoft.com/office/drawing/2014/main" id="{EC4C17CD-5696-6F94-6551-2E66EAC85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508" y="5215758"/>
            <a:ext cx="2082100" cy="1385694"/>
          </a:xfrm>
          <a:prstGeom prst="rect">
            <a:avLst/>
          </a:prstGeom>
        </p:spPr>
      </p:pic>
      <p:sp>
        <p:nvSpPr>
          <p:cNvPr id="8" name="TextBox 7">
            <a:extLst>
              <a:ext uri="{FF2B5EF4-FFF2-40B4-BE49-F238E27FC236}">
                <a16:creationId xmlns:a16="http://schemas.microsoft.com/office/drawing/2014/main" id="{8DF87C37-1635-A38E-7349-305E2F743702}"/>
              </a:ext>
            </a:extLst>
          </p:cNvPr>
          <p:cNvSpPr txBox="1"/>
          <p:nvPr/>
        </p:nvSpPr>
        <p:spPr>
          <a:xfrm>
            <a:off x="3529584" y="4530277"/>
            <a:ext cx="4681728" cy="738664"/>
          </a:xfrm>
          <a:prstGeom prst="rect">
            <a:avLst/>
          </a:prstGeom>
          <a:noFill/>
        </p:spPr>
        <p:txBody>
          <a:bodyPr wrap="square" rtlCol="0">
            <a:spAutoFit/>
          </a:bodyPr>
          <a:lstStyle/>
          <a:p>
            <a:r>
              <a:rPr lang="en-GB" sz="2400" b="1" dirty="0"/>
              <a:t>In-School Coffee Mornings </a:t>
            </a:r>
          </a:p>
          <a:p>
            <a:endParaRPr lang="en-GB" dirty="0"/>
          </a:p>
        </p:txBody>
      </p:sp>
    </p:spTree>
    <p:extLst>
      <p:ext uri="{BB962C8B-B14F-4D97-AF65-F5344CB8AC3E}">
        <p14:creationId xmlns:p14="http://schemas.microsoft.com/office/powerpoint/2010/main" val="191669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Support for children of primary school age   </a:t>
            </a:r>
          </a:p>
        </p:txBody>
      </p:sp>
      <p:sp>
        <p:nvSpPr>
          <p:cNvPr id="3" name="Content Placeholder 2"/>
          <p:cNvSpPr>
            <a:spLocks noGrp="1"/>
          </p:cNvSpPr>
          <p:nvPr>
            <p:ph idx="1"/>
          </p:nvPr>
        </p:nvSpPr>
        <p:spPr>
          <a:xfrm>
            <a:off x="411480" y="1676400"/>
            <a:ext cx="11526084" cy="5003800"/>
          </a:xfrm>
        </p:spPr>
        <p:txBody>
          <a:bodyPr>
            <a:normAutofit/>
          </a:bodyPr>
          <a:lstStyle/>
          <a:p>
            <a:pPr marL="0" indent="0" algn="ctr">
              <a:buNone/>
            </a:pPr>
            <a:r>
              <a:rPr lang="en-GB" sz="2200" b="1" dirty="0"/>
              <a:t> In Class: </a:t>
            </a:r>
          </a:p>
          <a:p>
            <a:r>
              <a:rPr lang="en-GB" sz="2200" b="1" dirty="0"/>
              <a:t>Zone Detectives:</a:t>
            </a:r>
            <a:r>
              <a:rPr lang="en-GB" sz="2200" dirty="0"/>
              <a:t>	8 sessions, focus on developing emotional literacy and self- 						regulation       	</a:t>
            </a:r>
          </a:p>
          <a:p>
            <a:endParaRPr lang="en-GB" sz="2200" dirty="0"/>
          </a:p>
          <a:p>
            <a:endParaRPr lang="en-GB" sz="2200" dirty="0"/>
          </a:p>
          <a:p>
            <a:pPr marL="2743200" lvl="6" indent="0">
              <a:buNone/>
            </a:pPr>
            <a:r>
              <a:rPr lang="en-GB" sz="2200" dirty="0">
                <a:solidFill>
                  <a:schemeClr val="tx1"/>
                </a:solidFill>
              </a:rPr>
              <a:t>5 sessions, focus on self-regulation using mindfulness-based</a:t>
            </a:r>
          </a:p>
          <a:p>
            <a:pPr marL="2743200" lvl="6" indent="0">
              <a:buNone/>
            </a:pPr>
            <a:r>
              <a:rPr lang="en-GB" sz="2200" dirty="0">
                <a:solidFill>
                  <a:schemeClr val="tx1"/>
                </a:solidFill>
              </a:rPr>
              <a:t>Approach</a:t>
            </a:r>
          </a:p>
          <a:p>
            <a:pPr marL="2743200" lvl="6" indent="0">
              <a:buNone/>
            </a:pPr>
            <a:endParaRPr lang="en-GB" sz="2200" dirty="0">
              <a:solidFill>
                <a:schemeClr val="tx1"/>
              </a:solidFill>
            </a:endParaRPr>
          </a:p>
          <a:p>
            <a:pPr marL="2743200" lvl="6" indent="0">
              <a:buNone/>
            </a:pPr>
            <a:endParaRPr lang="en-GB" sz="2200" dirty="0">
              <a:solidFill>
                <a:schemeClr val="tx1"/>
              </a:solidFill>
            </a:endParaRPr>
          </a:p>
          <a:p>
            <a:pPr marL="2743200" lvl="6" indent="0">
              <a:buNone/>
            </a:pPr>
            <a:r>
              <a:rPr lang="en-GB" sz="2200" b="1" dirty="0">
                <a:solidFill>
                  <a:schemeClr val="tx1"/>
                </a:solidFill>
              </a:rPr>
              <a:t>School Assemblies </a:t>
            </a:r>
          </a:p>
          <a:p>
            <a:pPr marL="0" indent="0">
              <a:buNone/>
            </a:pPr>
            <a:endParaRPr lang="en-GB" sz="2200" b="1" dirty="0"/>
          </a:p>
          <a:p>
            <a:pPr marL="0" indent="0">
              <a:buNone/>
            </a:pPr>
            <a:endParaRPr lang="en-GB" sz="2200" b="1" dirty="0"/>
          </a:p>
          <a:p>
            <a:pPr marL="0" indent="0">
              <a:buNone/>
            </a:pPr>
            <a:endParaRPr lang="en-GB" sz="2200" b="1" dirty="0"/>
          </a:p>
          <a:p>
            <a:pPr marL="0" indent="0">
              <a:buNone/>
            </a:pPr>
            <a:endParaRPr lang="en-GB" sz="2200" b="1" dirty="0"/>
          </a:p>
          <a:p>
            <a:endParaRPr lang="en-GB" sz="1900" b="1"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p:txBody>
      </p:sp>
      <p:sp>
        <p:nvSpPr>
          <p:cNvPr id="4" name="Text Placeholder 3"/>
          <p:cNvSpPr>
            <a:spLocks noGrp="1"/>
          </p:cNvSpPr>
          <p:nvPr>
            <p:ph type="body" sz="quarter" idx="13"/>
          </p:nvPr>
        </p:nvSpPr>
        <p:spPr/>
        <p:txBody>
          <a:bodyPr/>
          <a:lstStyle/>
          <a:p>
            <a:r>
              <a:rPr lang="en-GB" i="1" dirty="0"/>
              <a:t>Getting Help and advice at Universal level</a:t>
            </a:r>
          </a:p>
        </p:txBody>
      </p:sp>
      <p:pic>
        <p:nvPicPr>
          <p:cNvPr id="6" name="Picture 5">
            <a:extLst>
              <a:ext uri="{FF2B5EF4-FFF2-40B4-BE49-F238E27FC236}">
                <a16:creationId xmlns:a16="http://schemas.microsoft.com/office/drawing/2014/main" id="{445DB31B-7939-4D9D-9725-D059396C2249}"/>
              </a:ext>
            </a:extLst>
          </p:cNvPr>
          <p:cNvPicPr>
            <a:picLocks noChangeAspect="1"/>
          </p:cNvPicPr>
          <p:nvPr/>
        </p:nvPicPr>
        <p:blipFill>
          <a:blip r:embed="rId3"/>
          <a:stretch>
            <a:fillRect/>
          </a:stretch>
        </p:blipFill>
        <p:spPr>
          <a:xfrm>
            <a:off x="758952" y="3912915"/>
            <a:ext cx="1890020" cy="530770"/>
          </a:xfrm>
          <a:prstGeom prst="rect">
            <a:avLst/>
          </a:prstGeom>
        </p:spPr>
      </p:pic>
    </p:spTree>
    <p:extLst>
      <p:ext uri="{BB962C8B-B14F-4D97-AF65-F5344CB8AC3E}">
        <p14:creationId xmlns:p14="http://schemas.microsoft.com/office/powerpoint/2010/main" val="3379482590"/>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1427</Words>
  <Application>Microsoft Office PowerPoint</Application>
  <PresentationFormat>Widescreen</PresentationFormat>
  <Paragraphs>225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Camden  Mental Health Support Team (MHST)   </vt:lpstr>
      <vt:lpstr>Welcome!</vt:lpstr>
      <vt:lpstr>Understanding the role and work of the MHST</vt:lpstr>
      <vt:lpstr>PowerPoint Presentation</vt:lpstr>
      <vt:lpstr>How we aim to help young people ‘Thrive’</vt:lpstr>
      <vt:lpstr>PowerPoint Presentation</vt:lpstr>
      <vt:lpstr>Parent and Carer Workshops</vt:lpstr>
      <vt:lpstr>Other Workshops</vt:lpstr>
      <vt:lpstr>Support for children of primary school age   </vt:lpstr>
      <vt:lpstr>Getting Help and Advice at Targeted level  </vt:lpstr>
      <vt:lpstr>Getting Help and Advice at Individual level  </vt:lpstr>
      <vt:lpstr>Referral pathway</vt:lpstr>
      <vt:lpstr>What do people say about us?</vt:lpstr>
      <vt:lpstr>Follow us on Instagram!</vt:lpstr>
      <vt:lpstr>Further questions/Discussion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2020-04-14T20:01:25Z</dcterms:created>
  <dcterms:modified xsi:type="dcterms:W3CDTF">2023-10-12T15:23:20Z</dcterms:modified>
</cp:coreProperties>
</file>