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9" r:id="rId3"/>
    <p:sldId id="261" r:id="rId4"/>
    <p:sldId id="271" r:id="rId5"/>
    <p:sldId id="262" r:id="rId6"/>
    <p:sldId id="263" r:id="rId7"/>
    <p:sldId id="264" r:id="rId8"/>
    <p:sldId id="265" r:id="rId9"/>
    <p:sldId id="268" r:id="rId10"/>
    <p:sldId id="269" r:id="rId11"/>
    <p:sldId id="267" r:id="rId12"/>
    <p:sldId id="258" r:id="rId13"/>
    <p:sldId id="260" r:id="rId14"/>
    <p:sldId id="270" r:id="rId15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iam Nadarajah" initials="MN" lastIdx="0" clrIdx="0">
    <p:extLst>
      <p:ext uri="{19B8F6BF-5375-455C-9EA6-DF929625EA0E}">
        <p15:presenceInfo xmlns:p15="http://schemas.microsoft.com/office/powerpoint/2012/main" userId="S-1-5-21-3212822712-985224876-2495457400-317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4FF61-BA4C-45B3-A024-6F66BED6330B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3141D-9005-48AE-A11F-40555EBE4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189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MS PGothic" panose="020B0600070205080204" pitchFamily="34" charset="-128"/>
              </a:rPr>
              <a:t>https://youtu.be/mSmqvX7LrQ0?si=Ls67gpQMeZQlvhRr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E3141D-9005-48AE-A11F-40555EBE4D4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80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AD88B-3B6E-47CE-BC62-29168CDC7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068A86-38CF-4721-89BB-3FF15414A481}" type="datetimeFigureOut">
              <a:rPr lang="en-GB" altLang="en-US"/>
              <a:pPr/>
              <a:t>18/10/2023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B7D64-8B4B-49E1-9E53-FDB555578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27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F9E245-F5EE-4668-901E-32D438AF9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B65E86-9698-4A6F-BB24-80CC866BFBC3}" type="datetimeFigureOut">
              <a:rPr lang="en-GB" altLang="en-US"/>
              <a:pPr/>
              <a:t>18/10/2023</a:t>
            </a:fld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2B9BE2-343E-4371-A66F-37FF43737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8D760B-FF8F-45B8-A077-02C3C1D91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25705-E929-46CC-8643-7B0FF4E8274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3686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/>
          <a:lstStyle>
            <a:lvl1pPr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/>
          <a:lstStyle>
            <a:lvl1pPr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73A49614-0014-442A-B7DB-3E2987801E8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436E06F1-BCE8-431F-8723-81772FC5ABE3}" type="datetimeFigureOut">
              <a:rPr lang="en-GB" altLang="en-US"/>
              <a:pPr/>
              <a:t>18/10/2023</a:t>
            </a:fld>
            <a:endParaRPr lang="en-GB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61BE80F-5370-44BF-9F54-269ED424682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D3DEA436-57C9-400C-97E4-D9EEBE39D8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966913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DADB6F-F8AE-4FC5-A13A-0590A457690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5310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592FF-591F-43E1-8D22-9878693E2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2C1C78-1675-42E5-8336-B03344579B5D}" type="datetimeFigureOut">
              <a:rPr lang="en-GB" altLang="en-US"/>
              <a:pPr/>
              <a:t>18/10/2023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73B98-E0C0-436A-A7E8-1DEACEB88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F5D93-0D5C-4C4D-BEA6-176986C36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2489B-4BDC-4527-9A85-10DC343675A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69655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45A0C-7E16-42ED-8DE7-B3B05742C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9C8A7B-E881-4476-A435-8C61A166BEA2}" type="datetimeFigureOut">
              <a:rPr lang="en-GB" altLang="en-US"/>
              <a:pPr/>
              <a:t>18/10/2023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BBDF5-D4E1-4522-9F0D-9DCAC016D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74B82-E3C1-4F7E-893B-1A1C50150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4605E-E3BE-4232-903B-AB6D8663F44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89881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280A2-127C-4F32-BD5E-071087C36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545DC7-1018-4644-B444-AA5977FF666D}" type="datetimeFigureOut">
              <a:rPr lang="en-GB" altLang="en-US"/>
              <a:pPr/>
              <a:t>18/10/2023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9254D-01A5-42DF-B8A8-779F69F36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2F79B-A46C-4463-B141-AC8793614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80733-5E42-4A3A-9847-D0A00B564E9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8168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/>
          <a:lstStyle>
            <a:lvl1pPr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ACF477B-C7B9-45BD-96FC-25DA20DF269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fld id="{11A6A907-3418-49B6-BBD2-1CFF4620F846}" type="datetimeFigureOut">
              <a:rPr lang="en-GB" altLang="en-US"/>
              <a:pPr/>
              <a:t>18/10/2023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FC98B44-FB9D-494F-9FC9-09178C380FE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31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5F157-C118-4EA3-B4BF-2BDDEA0A8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9A0D0-F3C4-406F-BB22-EEDBD51CE8BD}" type="datetimeFigureOut">
              <a:rPr lang="en-GB" altLang="en-US"/>
              <a:pPr/>
              <a:t>18/10/2023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5887A-77CA-4192-BF16-476E2B01B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B2C5F-DD31-4EEE-9FF3-7558C1166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ECE47-8436-45CB-A841-1D857C7F082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00415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90CEABC-290A-41F9-8264-7880E412F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A10F7C-2728-46C3-8C79-98F067AC7C70}" type="datetimeFigureOut">
              <a:rPr lang="en-GB" altLang="en-US"/>
              <a:pPr/>
              <a:t>18/10/2023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0C0D482-2B64-4030-92E6-39F2353A3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E722ED-22EA-4538-8382-D4E0E3D90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3C050-C74D-49BB-A775-914A482699F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907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EED5746-785A-471D-87A4-14FDFA473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903469-D008-4862-9269-A96B7DD6503B}" type="datetimeFigureOut">
              <a:rPr lang="en-GB" altLang="en-US"/>
              <a:pPr/>
              <a:t>18/10/2023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0F5115-8DA8-41FB-877A-72551F593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2CC24BD-10D5-4DE9-9C23-7519D5676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E53F15-EF6E-45ED-BEE3-45707C26484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57225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8F6894C-D931-4429-AC65-D4BA9EA17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109D9B-9C3B-4718-8967-51DA5FE782DD}" type="datetimeFigureOut">
              <a:rPr lang="en-GB" altLang="en-US"/>
              <a:pPr/>
              <a:t>18/10/2023</a:t>
            </a:fld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AD35106-C7FC-4DAF-8159-769194928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C662950-8139-466C-9DAC-9321CB87C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13A3C-69C0-4C19-885B-9F17210DFDE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1782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8E6D79-9670-441E-880A-127318C70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E85F47-57EA-45B1-8C74-3EE596B62681}" type="datetimeFigureOut">
              <a:rPr lang="en-GB" altLang="en-US"/>
              <a:pPr/>
              <a:t>18/10/2023</a:t>
            </a:fld>
            <a:endParaRPr lang="en-GB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683BC6-535A-490C-B3CE-EE4087E10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D6E6A7-059E-42DE-A8B2-B08AE41D0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158C0-A593-496F-A5BA-ACBA5B3A0E7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76728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F1461B-D9C5-4B97-B0E8-345A3B209F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AB301CF2-9910-410E-B1DA-87B7D401637D}" type="datetimeFigureOut">
              <a:rPr lang="en-GB" altLang="en-US"/>
              <a:pPr/>
              <a:t>18/10/2023</a:t>
            </a:fld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08C173-1A1D-460D-BA80-409F1FBDE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2A6C2A-2B8F-4859-BB97-E7843B605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66913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5078C-A870-42BE-8134-9C9A9226048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9660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FB3628-2D65-4A85-BE99-5D2D96335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5" y="79375"/>
            <a:ext cx="7612063" cy="1417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07737-7410-4DA7-AA42-986795ABD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5175" y="2070100"/>
            <a:ext cx="7612063" cy="4183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4E710-0452-4E9B-8D4B-72C0F19E2E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1FD49E0-9F73-481E-AEF3-07A2BD780B82}" type="datetimeFigureOut">
              <a:rPr lang="en-GB" altLang="en-US"/>
              <a:pPr/>
              <a:t>18/10/2023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4B1A4-52F6-4319-B5C3-E6F1A349C9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5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DEBA7-80CE-4578-905F-56705070A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2B4884CE-13A2-4D1A-8A5F-F98A55D33E4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3" r:id="rId2"/>
    <p:sldLayoutId id="2147483709" r:id="rId3"/>
    <p:sldLayoutId id="2147483710" r:id="rId4"/>
    <p:sldLayoutId id="2147483704" r:id="rId5"/>
    <p:sldLayoutId id="2147483705" r:id="rId6"/>
    <p:sldLayoutId id="2147483706" r:id="rId7"/>
    <p:sldLayoutId id="2147483711" r:id="rId8"/>
    <p:sldLayoutId id="2147483712" r:id="rId9"/>
    <p:sldLayoutId id="2147483713" r:id="rId10"/>
    <p:sldLayoutId id="2147483714" r:id="rId11"/>
    <p:sldLayoutId id="2147483707" r:id="rId12"/>
    <p:sldLayoutId id="2147483715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MS PGothic" panose="020B0600070205080204" pitchFamily="34" charset="-128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MS PGothic" panose="020B0600070205080204" pitchFamily="34" charset="-128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MS PGothic" panose="020B0600070205080204" pitchFamily="34" charset="-128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ts val="2000"/>
        </a:spcBef>
        <a:spcAft>
          <a:spcPct val="0"/>
        </a:spcAft>
        <a:buFont typeface="Wingdings 2" panose="05020102010507070707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MS PGothic" panose="020B0600070205080204" pitchFamily="34" charset="-128"/>
          <a:cs typeface="ＭＳ Ｐゴシック" charset="0"/>
        </a:defRPr>
      </a:lvl1pPr>
      <a:lvl2pPr marL="685800" indent="-336550" algn="l" rtl="0" eaLnBrk="1" fontAlgn="base" hangingPunct="1">
        <a:spcBef>
          <a:spcPts val="600"/>
        </a:spcBef>
        <a:spcAft>
          <a:spcPct val="0"/>
        </a:spcAft>
        <a:buFont typeface="Wingdings 2" panose="05020102010507070707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MS PGothic" panose="020B0600070205080204" pitchFamily="34" charset="-128"/>
          <a:cs typeface="+mn-cs"/>
        </a:defRPr>
      </a:lvl2pPr>
      <a:lvl3pPr marL="1035050" indent="-349250" algn="l" rtl="0" eaLnBrk="1" fontAlgn="base" hangingPunct="1">
        <a:spcBef>
          <a:spcPts val="600"/>
        </a:spcBef>
        <a:spcAft>
          <a:spcPct val="0"/>
        </a:spcAft>
        <a:buFont typeface="Wingdings 2" panose="05020102010507070707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MS PGothic" panose="020B0600070205080204" pitchFamily="34" charset="-128"/>
          <a:cs typeface="+mn-cs"/>
        </a:defRPr>
      </a:lvl3pPr>
      <a:lvl4pPr marL="1371600" indent="-336550" algn="l" rtl="0" eaLnBrk="1" fontAlgn="base" hangingPunct="1">
        <a:spcBef>
          <a:spcPts val="600"/>
        </a:spcBef>
        <a:spcAft>
          <a:spcPct val="0"/>
        </a:spcAft>
        <a:buFont typeface="Wingdings 2" panose="05020102010507070707" pitchFamily="18" charset="2"/>
        <a:buChar char=""/>
        <a:defRPr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MS PGothic" panose="020B0600070205080204" pitchFamily="34" charset="-128"/>
          <a:cs typeface="+mn-cs"/>
        </a:defRPr>
      </a:lvl4pPr>
      <a:lvl5pPr marL="1720850" indent="-349250" algn="l" rtl="0" eaLnBrk="1" fontAlgn="base" hangingPunct="1">
        <a:spcBef>
          <a:spcPts val="600"/>
        </a:spcBef>
        <a:spcAft>
          <a:spcPct val="0"/>
        </a:spcAft>
        <a:buFont typeface="Wingdings 2" panose="05020102010507070707" pitchFamily="18" charset="2"/>
        <a:buChar char=""/>
        <a:defRPr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MS PGothic" panose="020B0600070205080204" pitchFamily="34" charset="-128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6700A-ABE7-40AA-B5E4-315D80D639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37" y="5613580"/>
            <a:ext cx="2016488" cy="334150"/>
          </a:xfrm>
        </p:spPr>
        <p:txBody>
          <a:bodyPr/>
          <a:lstStyle/>
          <a:p>
            <a:pPr algn="ctr"/>
            <a:r>
              <a:rPr lang="en-GB" altLang="en-US" sz="12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MS PGothic" panose="020B0600070205080204" pitchFamily="34" charset="-128"/>
              </a:rPr>
              <a:t>UNCRC Article 2</a:t>
            </a:r>
            <a:r>
              <a:rPr lang="en-GB" altLang="en-US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MS PGothic" panose="020B0600070205080204" pitchFamily="34" charset="-128"/>
              </a:rPr>
              <a:t>: All children have these rights</a:t>
            </a:r>
          </a:p>
        </p:txBody>
      </p:sp>
      <p:sp>
        <p:nvSpPr>
          <p:cNvPr id="15362" name="TextBox 4">
            <a:extLst>
              <a:ext uri="{FF2B5EF4-FFF2-40B4-BE49-F238E27FC236}">
                <a16:creationId xmlns:a16="http://schemas.microsoft.com/office/drawing/2014/main" id="{F58640C0-08A9-4318-9287-B1BA5AB38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7110" y="3667592"/>
            <a:ext cx="4178448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4400" b="1" dirty="0">
                <a:latin typeface="Comic Sans MS" panose="030F0702030302020204" pitchFamily="66" charset="0"/>
              </a:rPr>
              <a:t>Celebrating Our </a:t>
            </a:r>
          </a:p>
          <a:p>
            <a:pPr algn="ctr" eaLnBrk="1" hangingPunct="1"/>
            <a:r>
              <a:rPr lang="en-GB" altLang="en-US" sz="4400" b="1" dirty="0">
                <a:latin typeface="Comic Sans MS" panose="030F0702030302020204" pitchFamily="66" charset="0"/>
              </a:rPr>
              <a:t>Sisters</a:t>
            </a:r>
          </a:p>
        </p:txBody>
      </p:sp>
      <p:sp>
        <p:nvSpPr>
          <p:cNvPr id="15363" name="TextBox 5">
            <a:extLst>
              <a:ext uri="{FF2B5EF4-FFF2-40B4-BE49-F238E27FC236}">
                <a16:creationId xmlns:a16="http://schemas.microsoft.com/office/drawing/2014/main" id="{1D62ED54-ED47-457B-B18A-5DE8EE8B1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6703" y="260905"/>
            <a:ext cx="4965143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4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Black History  </a:t>
            </a:r>
          </a:p>
          <a:p>
            <a:pPr algn="ctr" eaLnBrk="1" hangingPunct="1"/>
            <a:r>
              <a:rPr lang="en-GB" altLang="en-US" sz="4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Season 2023</a:t>
            </a:r>
          </a:p>
          <a:p>
            <a:pPr algn="ctr" eaLnBrk="1" hangingPunct="1"/>
            <a:endParaRPr lang="en-GB" altLang="en-US" sz="36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364" name="Picture 8">
            <a:extLst>
              <a:ext uri="{FF2B5EF4-FFF2-40B4-BE49-F238E27FC236}">
                <a16:creationId xmlns:a16="http://schemas.microsoft.com/office/drawing/2014/main" id="{8D615CA2-1613-4A7E-AC9B-39DFE1F26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165100"/>
            <a:ext cx="18923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0">
            <a:extLst>
              <a:ext uri="{FF2B5EF4-FFF2-40B4-BE49-F238E27FC236}">
                <a16:creationId xmlns:a16="http://schemas.microsoft.com/office/drawing/2014/main" id="{940E670F-DF78-4CDE-8A88-500ACBA90C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76" y="2125625"/>
            <a:ext cx="2238375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4">
            <a:extLst>
              <a:ext uri="{FF2B5EF4-FFF2-40B4-BE49-F238E27FC236}">
                <a16:creationId xmlns:a16="http://schemas.microsoft.com/office/drawing/2014/main" id="{63DE40C1-08CD-4613-9F05-7B6DAAD678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738" y="1614121"/>
            <a:ext cx="1398170" cy="1861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5">
            <a:extLst>
              <a:ext uri="{FF2B5EF4-FFF2-40B4-BE49-F238E27FC236}">
                <a16:creationId xmlns:a16="http://schemas.microsoft.com/office/drawing/2014/main" id="{3E8BC73E-7004-44F8-AF6D-7F52816214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327" y="193676"/>
            <a:ext cx="1589548" cy="1551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7">
            <a:extLst>
              <a:ext uri="{FF2B5EF4-FFF2-40B4-BE49-F238E27FC236}">
                <a16:creationId xmlns:a16="http://schemas.microsoft.com/office/drawing/2014/main" id="{016443A0-27FA-4796-8483-9507EABDDB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846" y="2047082"/>
            <a:ext cx="157321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3" descr="Malorie Blackman: 'Hope is the spark' | Malorie Blackman ...">
            <a:extLst>
              <a:ext uri="{FF2B5EF4-FFF2-40B4-BE49-F238E27FC236}">
                <a16:creationId xmlns:a16="http://schemas.microsoft.com/office/drawing/2014/main" id="{7F4CA1BC-102D-400C-AAB4-6AE334B61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158" y="1792642"/>
            <a:ext cx="217170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5" name="Picture 15" descr="UNCRC Article 2 - All children have these rights - The Children and Young  People's Commissioner Scotland">
            <a:extLst>
              <a:ext uri="{FF2B5EF4-FFF2-40B4-BE49-F238E27FC236}">
                <a16:creationId xmlns:a16="http://schemas.microsoft.com/office/drawing/2014/main" id="{B8ED9BAB-002C-4AFA-8F5C-BA9DA537F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2" y="3889590"/>
            <a:ext cx="2091058" cy="117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9" name="Picture 19" descr="UNCRC Article 30 - The Children and Young People's Commissioner Scotland">
            <a:extLst>
              <a:ext uri="{FF2B5EF4-FFF2-40B4-BE49-F238E27FC236}">
                <a16:creationId xmlns:a16="http://schemas.microsoft.com/office/drawing/2014/main" id="{F4E0A148-F1EC-4019-8035-A17DB95FC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891" y="3912903"/>
            <a:ext cx="2008168" cy="112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D9286AE2-DBB9-47A4-A1CE-9034C8C85753}"/>
              </a:ext>
            </a:extLst>
          </p:cNvPr>
          <p:cNvSpPr txBox="1">
            <a:spLocks/>
          </p:cNvSpPr>
          <p:nvPr/>
        </p:nvSpPr>
        <p:spPr>
          <a:xfrm>
            <a:off x="6814858" y="5782012"/>
            <a:ext cx="2093145" cy="3341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Book Antiqua" charset="0"/>
                <a:ea typeface="MS PGothic" panose="020B0600070205080204" pitchFamily="34" charset="-128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Book Antiqua" charset="0"/>
                <a:ea typeface="MS PGothic" panose="020B0600070205080204" pitchFamily="34" charset="-128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Book Antiqua" charset="0"/>
                <a:ea typeface="MS PGothic" panose="020B0600070205080204" pitchFamily="34" charset="-128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Book Antiqua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GB" altLang="en-US" sz="12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MS PGothic" panose="020B0600070205080204" pitchFamily="34" charset="-128"/>
              </a:rPr>
              <a:t>UNCRC Article 30</a:t>
            </a:r>
            <a:r>
              <a:rPr lang="en-GB" altLang="en-US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MS PGothic" panose="020B0600070205080204" pitchFamily="34" charset="-128"/>
              </a:rPr>
              <a:t>: Every child has the right to learn and use the language customs and religion of their family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5DA36-34BE-4A75-879F-BEF358618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513" y="79375"/>
            <a:ext cx="8086725" cy="1417638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ffectLst/>
                <a:latin typeface="Comic Sans MS" panose="030F0702030302020204" pitchFamily="66" charset="0"/>
                <a:ea typeface="+mj-ea"/>
                <a:cs typeface="+mj-cs"/>
              </a:rPr>
              <a:t>They are Black or of Mixed Heritage. They have African or Caribbean Roots </a:t>
            </a:r>
            <a:endParaRPr lang="en-US" sz="3200" dirty="0">
              <a:latin typeface="Comic Sans MS" panose="030F0702030302020204" pitchFamily="66" charset="0"/>
              <a:ea typeface="+mj-ea"/>
              <a:cs typeface="+mj-cs"/>
            </a:endParaRPr>
          </a:p>
        </p:txBody>
      </p:sp>
      <p:pic>
        <p:nvPicPr>
          <p:cNvPr id="24580" name="Picture 4" descr="Map Of Caribbean Islands Images – Browse 12,484 Stock Photos, Vectors, and  Video | Adobe Stock">
            <a:extLst>
              <a:ext uri="{FF2B5EF4-FFF2-40B4-BE49-F238E27FC236}">
                <a16:creationId xmlns:a16="http://schemas.microsoft.com/office/drawing/2014/main" id="{2ADA2902-0EB9-41BA-8166-2A40909D81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30" y="1800660"/>
            <a:ext cx="4383342" cy="319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Africa Map: Regions, Geography, Facts &amp; Figures | Infoplease">
            <a:extLst>
              <a:ext uri="{FF2B5EF4-FFF2-40B4-BE49-F238E27FC236}">
                <a16:creationId xmlns:a16="http://schemas.microsoft.com/office/drawing/2014/main" id="{007AC693-860E-49B2-BEC9-FFEC8AFDD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283" y="3292395"/>
            <a:ext cx="4166544" cy="312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84C71F-52D0-45B3-9146-7032202690C5}"/>
              </a:ext>
            </a:extLst>
          </p:cNvPr>
          <p:cNvSpPr txBox="1"/>
          <p:nvPr/>
        </p:nvSpPr>
        <p:spPr>
          <a:xfrm>
            <a:off x="6126418" y="2562360"/>
            <a:ext cx="1755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FF00"/>
                </a:solidFill>
                <a:latin typeface="Comic Sans MS" panose="030F0702030302020204" pitchFamily="66" charset="0"/>
              </a:rPr>
              <a:t>Africa</a:t>
            </a:r>
            <a:r>
              <a:rPr lang="en-GB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9E7FA5-0586-472B-A427-05787CB9F838}"/>
              </a:ext>
            </a:extLst>
          </p:cNvPr>
          <p:cNvSpPr txBox="1"/>
          <p:nvPr/>
        </p:nvSpPr>
        <p:spPr>
          <a:xfrm>
            <a:off x="1138406" y="5161058"/>
            <a:ext cx="2519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FF00"/>
                </a:solidFill>
                <a:latin typeface="Comic Sans MS" panose="030F0702030302020204" pitchFamily="66" charset="0"/>
              </a:rPr>
              <a:t>Caribbean</a:t>
            </a:r>
            <a:r>
              <a:rPr lang="en-GB" dirty="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FA927-10FC-4268-9C03-F5C7FA320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What is Black History Season?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A02E3-449C-4BFF-8961-EC372F74C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34" y="1771134"/>
            <a:ext cx="7612063" cy="460121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300" b="1" dirty="0"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Black History Season </a:t>
            </a:r>
            <a:r>
              <a:rPr lang="en-US" sz="2300" dirty="0"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is a special time when we celebrate and learn about the incredible achievements of Black British people throughout history</a:t>
            </a:r>
            <a:r>
              <a:rPr lang="en-US" sz="2300" dirty="0">
                <a:solidFill>
                  <a:srgbClr val="FFFF00"/>
                </a:solidFill>
                <a:effectLst/>
                <a:latin typeface="Comic Sans MS" panose="030F0702030302020204" pitchFamily="66" charset="0"/>
                <a:ea typeface="+mn-ea"/>
                <a:cs typeface="+mn-cs"/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500" dirty="0">
                <a:solidFill>
                  <a:srgbClr val="FFFF00"/>
                </a:solidFill>
                <a:effectLst/>
                <a:latin typeface="Comic Sans MS" panose="030F0702030302020204" pitchFamily="66" charset="0"/>
                <a:ea typeface="+mn-ea"/>
                <a:cs typeface="+mn-cs"/>
              </a:rPr>
              <a:t>It is a time when we learn about Black British people, who are not represented as much </a:t>
            </a:r>
            <a:r>
              <a:rPr lang="en-US" sz="2500">
                <a:solidFill>
                  <a:srgbClr val="FFFF00"/>
                </a:solidFill>
                <a:effectLst/>
                <a:latin typeface="Comic Sans MS" panose="030F0702030302020204" pitchFamily="66" charset="0"/>
                <a:ea typeface="+mn-ea"/>
                <a:cs typeface="+mn-cs"/>
              </a:rPr>
              <a:t>as white </a:t>
            </a:r>
            <a:r>
              <a:rPr lang="en-US" sz="2500" dirty="0">
                <a:solidFill>
                  <a:srgbClr val="FFFF00"/>
                </a:solidFill>
                <a:effectLst/>
                <a:latin typeface="Comic Sans MS" panose="030F0702030302020204" pitchFamily="66" charset="0"/>
                <a:ea typeface="+mn-ea"/>
                <a:cs typeface="+mn-cs"/>
              </a:rPr>
              <a:t>people in books, films and television</a:t>
            </a:r>
            <a:endParaRPr lang="en-US" sz="2000" dirty="0">
              <a:solidFill>
                <a:srgbClr val="FFFF00"/>
              </a:solidFill>
              <a:effectLst/>
              <a:latin typeface="Comic Sans MS" panose="030F0702030302020204" pitchFamily="66" charset="0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300" dirty="0">
                <a:solidFill>
                  <a:srgbClr val="FFFF00"/>
                </a:solidFill>
                <a:effectLst/>
                <a:latin typeface="Comic Sans MS" panose="030F0702030302020204" pitchFamily="66" charset="0"/>
                <a:ea typeface="+mn-ea"/>
                <a:cs typeface="+mn-cs"/>
              </a:rPr>
              <a:t> Celebrating </a:t>
            </a:r>
            <a:r>
              <a:rPr lang="en-US" sz="2300" b="1" dirty="0">
                <a:solidFill>
                  <a:srgbClr val="FFFF00"/>
                </a:solidFill>
                <a:effectLst/>
                <a:latin typeface="Comic Sans MS" panose="030F0702030302020204" pitchFamily="66" charset="0"/>
                <a:ea typeface="+mn-ea"/>
                <a:cs typeface="+mn-cs"/>
              </a:rPr>
              <a:t>Black History Season </a:t>
            </a:r>
            <a:r>
              <a:rPr lang="en-US" sz="2300" dirty="0">
                <a:solidFill>
                  <a:srgbClr val="FFFF00"/>
                </a:solidFill>
                <a:effectLst/>
                <a:latin typeface="Comic Sans MS" panose="030F0702030302020204" pitchFamily="66" charset="0"/>
                <a:ea typeface="+mn-ea"/>
                <a:cs typeface="+mn-cs"/>
              </a:rPr>
              <a:t>at our school also reminds us of the importance of having </a:t>
            </a:r>
            <a:r>
              <a:rPr lang="en-US" sz="2300" b="1" dirty="0">
                <a:solidFill>
                  <a:srgbClr val="FFFF00"/>
                </a:solidFill>
                <a:effectLst/>
                <a:latin typeface="Comic Sans MS" panose="030F0702030302020204" pitchFamily="66" charset="0"/>
                <a:ea typeface="+mn-ea"/>
                <a:cs typeface="+mn-cs"/>
              </a:rPr>
              <a:t>respect </a:t>
            </a:r>
            <a:r>
              <a:rPr lang="en-US" sz="2300" dirty="0">
                <a:solidFill>
                  <a:srgbClr val="FFFF00"/>
                </a:solidFill>
                <a:effectLst/>
                <a:latin typeface="Comic Sans MS" panose="030F0702030302020204" pitchFamily="66" charset="0"/>
                <a:ea typeface="+mn-ea"/>
                <a:cs typeface="+mn-cs"/>
              </a:rPr>
              <a:t>and </a:t>
            </a:r>
            <a:r>
              <a:rPr lang="en-US" sz="2300" b="1" dirty="0">
                <a:solidFill>
                  <a:srgbClr val="FFFF00"/>
                </a:solidFill>
                <a:effectLst/>
                <a:latin typeface="Comic Sans MS" panose="030F0702030302020204" pitchFamily="66" charset="0"/>
                <a:ea typeface="+mn-ea"/>
                <a:cs typeface="+mn-cs"/>
              </a:rPr>
              <a:t>tolerance </a:t>
            </a:r>
            <a:r>
              <a:rPr lang="en-US" sz="2300" dirty="0">
                <a:solidFill>
                  <a:srgbClr val="FFFF00"/>
                </a:solidFill>
                <a:effectLst/>
                <a:latin typeface="Comic Sans MS" panose="030F0702030302020204" pitchFamily="66" charset="0"/>
                <a:ea typeface="+mn-ea"/>
                <a:cs typeface="+mn-cs"/>
              </a:rPr>
              <a:t>for all cultures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ffectLst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ffectLst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ffectLst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ffectLst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ffectLst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B1108-731B-4624-9DED-BDC059DC2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175" y="2117124"/>
            <a:ext cx="7612063" cy="4136039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2800" dirty="0">
                <a:effectLst/>
                <a:latin typeface="Comic Sans MS" panose="030F0702030302020204" pitchFamily="66" charset="0"/>
              </a:rPr>
              <a:t>This year our theme for Black History Season will be  </a:t>
            </a:r>
            <a:r>
              <a:rPr lang="en-US" altLang="en-US" sz="2800" b="1" dirty="0">
                <a:effectLst/>
                <a:latin typeface="Comic Sans MS" panose="030F0702030302020204" pitchFamily="66" charset="0"/>
              </a:rPr>
              <a:t>‘</a:t>
            </a:r>
            <a:r>
              <a:rPr lang="en-GB" altLang="en-US" sz="2800" b="1" dirty="0">
                <a:effectLst/>
                <a:latin typeface="Comic Sans MS" panose="030F0702030302020204" pitchFamily="66" charset="0"/>
              </a:rPr>
              <a:t>Celebrating our Sisters</a:t>
            </a:r>
            <a:r>
              <a:rPr lang="en-US" altLang="en-US" sz="2800" b="1" dirty="0">
                <a:effectLst/>
                <a:latin typeface="Comic Sans MS" panose="030F0702030302020204" pitchFamily="66" charset="0"/>
              </a:rPr>
              <a:t>’</a:t>
            </a:r>
            <a:endParaRPr lang="en-US" altLang="ja-JP" sz="2800" dirty="0">
              <a:effectLst/>
              <a:latin typeface="Comic Sans MS" panose="030F0702030302020204" pitchFamily="66" charset="0"/>
            </a:endParaRPr>
          </a:p>
          <a:p>
            <a:pPr eaLnBrk="1" hangingPunct="1"/>
            <a:r>
              <a:rPr lang="en-GB" altLang="en-US" sz="2800" dirty="0">
                <a:effectLst/>
                <a:latin typeface="Comic Sans MS" panose="030F0702030302020204" pitchFamily="66" charset="0"/>
              </a:rPr>
              <a:t>This means  we will be learning about and celebrating Black and Mixed Heritage </a:t>
            </a:r>
            <a:r>
              <a:rPr lang="en-GB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British women who have shaped history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9EC2900-47E2-4914-8601-65820E6DA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5" y="79375"/>
            <a:ext cx="7612063" cy="1417638"/>
          </a:xfrm>
        </p:spPr>
        <p:txBody>
          <a:bodyPr/>
          <a:lstStyle/>
          <a:p>
            <a:pPr eaLnBrk="1" hangingPunct="1"/>
            <a:r>
              <a:rPr lang="en-GB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Your Project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343C7-D395-44BC-A3F9-A555226C9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Your Project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D1867E95-1029-42C8-8EE7-315E81C19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45" y="3312877"/>
            <a:ext cx="2225675" cy="296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D2EE472F-A00C-44F9-AF2C-0B06A58005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1425489"/>
            <a:ext cx="3182937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FF87092A-551F-42A2-80F4-2C38235FDA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568" y="1257160"/>
            <a:ext cx="3043237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2C9BBCF2-8A54-4A2A-9525-54294C1839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050" y="1584518"/>
            <a:ext cx="2227098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Malorie Blackman: 'Hope is the spark' | Malorie Blackman ...">
            <a:extLst>
              <a:ext uri="{FF2B5EF4-FFF2-40B4-BE49-F238E27FC236}">
                <a16:creationId xmlns:a16="http://schemas.microsoft.com/office/drawing/2014/main" id="{4D8CF902-2750-4277-94C2-04EE58C50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602" y="4093884"/>
            <a:ext cx="2699208" cy="187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0E975BAA-8DCA-45BA-8185-4024F9A1B2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620" y="4585816"/>
            <a:ext cx="2358618" cy="157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DF10B-1885-4790-A369-6D6C5025E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Prayer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97B86-F504-4735-A9A0-0D1E3A4D6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841" y="2070100"/>
            <a:ext cx="8075397" cy="41830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11200" dirty="0">
                <a:solidFill>
                  <a:srgbClr val="FFFF00"/>
                </a:solidFill>
                <a:latin typeface="Comic Sans MS" panose="030F0702030302020204" pitchFamily="66" charset="0"/>
              </a:rPr>
              <a:t>Dear Lord,</a:t>
            </a:r>
          </a:p>
          <a:p>
            <a:pPr marL="0" indent="0">
              <a:buNone/>
            </a:pPr>
            <a:r>
              <a:rPr lang="en-GB" sz="11200" dirty="0">
                <a:solidFill>
                  <a:srgbClr val="FFFF00"/>
                </a:solidFill>
                <a:latin typeface="Comic Sans MS" panose="030F0702030302020204" pitchFamily="66" charset="0"/>
              </a:rPr>
              <a:t>Thank you that you have created us all to be </a:t>
            </a:r>
            <a:br>
              <a:rPr lang="en-GB" sz="11200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sz="11200" dirty="0">
                <a:solidFill>
                  <a:srgbClr val="FFFF00"/>
                </a:solidFill>
                <a:latin typeface="Comic Sans MS" panose="030F0702030302020204" pitchFamily="66" charset="0"/>
              </a:rPr>
              <a:t>​equal. Please give us the courage and strength to </a:t>
            </a:r>
            <a:br>
              <a:rPr lang="en-GB" sz="11200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sz="11200" dirty="0">
                <a:solidFill>
                  <a:srgbClr val="FFFF00"/>
                </a:solidFill>
                <a:latin typeface="Comic Sans MS" panose="030F0702030302020204" pitchFamily="66" charset="0"/>
              </a:rPr>
              <a:t>​stand up to unfair treatment, where other people's rights are not being respected.</a:t>
            </a:r>
          </a:p>
          <a:p>
            <a:pPr marL="0" indent="0">
              <a:buNone/>
            </a:pPr>
            <a:r>
              <a:rPr lang="en-GB" sz="11200" dirty="0">
                <a:solidFill>
                  <a:srgbClr val="FFFF00"/>
                </a:solidFill>
                <a:latin typeface="Comic Sans MS" panose="030F0702030302020204" pitchFamily="66" charset="0"/>
              </a:rPr>
              <a:t>Thank you that you give us all special gifts </a:t>
            </a:r>
            <a:br>
              <a:rPr lang="en-GB" sz="11200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sz="11200" dirty="0">
                <a:solidFill>
                  <a:srgbClr val="FFFF00"/>
                </a:solidFill>
                <a:latin typeface="Comic Sans MS" panose="030F0702030302020204" pitchFamily="66" charset="0"/>
              </a:rPr>
              <a:t>​and talents, help us to always do our very </a:t>
            </a:r>
            <a:br>
              <a:rPr lang="en-GB" sz="11200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GB" sz="11200" dirty="0">
                <a:solidFill>
                  <a:srgbClr val="FFFF00"/>
                </a:solidFill>
                <a:latin typeface="Comic Sans MS" panose="030F0702030302020204" pitchFamily="66" charset="0"/>
              </a:rPr>
              <a:t>​best.</a:t>
            </a:r>
          </a:p>
          <a:p>
            <a:pPr marL="0" indent="0">
              <a:buNone/>
            </a:pPr>
            <a:r>
              <a:rPr lang="en-GB" sz="11200" dirty="0">
                <a:solidFill>
                  <a:srgbClr val="FFFF00"/>
                </a:solidFill>
                <a:latin typeface="Comic Sans MS" panose="030F0702030302020204" pitchFamily="66" charset="0"/>
              </a:rPr>
              <a:t>Amen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6370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>
            <a:extLst>
              <a:ext uri="{FF2B5EF4-FFF2-40B4-BE49-F238E27FC236}">
                <a16:creationId xmlns:a16="http://schemas.microsoft.com/office/drawing/2014/main" id="{FE9E059B-25B7-41DD-A96B-9D606BD3E9C4}"/>
              </a:ext>
            </a:extLst>
          </p:cNvPr>
          <p:cNvSpPr/>
          <p:nvPr/>
        </p:nvSpPr>
        <p:spPr>
          <a:xfrm>
            <a:off x="1118194" y="1615270"/>
            <a:ext cx="7730727" cy="3879413"/>
          </a:xfrm>
          <a:prstGeom prst="cloudCallout">
            <a:avLst>
              <a:gd name="adj1" fmla="val -59570"/>
              <a:gd name="adj2" fmla="val 6752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tx1"/>
                </a:solidFill>
                <a:latin typeface="Comic Sans MS"/>
                <a:cs typeface="Comic Sans MS"/>
              </a:rPr>
              <a:t>Do you recognise these amazing women? </a:t>
            </a:r>
          </a:p>
        </p:txBody>
      </p:sp>
      <p:sp>
        <p:nvSpPr>
          <p:cNvPr id="16388" name="TextBox 4">
            <a:extLst>
              <a:ext uri="{FF2B5EF4-FFF2-40B4-BE49-F238E27FC236}">
                <a16:creationId xmlns:a16="http://schemas.microsoft.com/office/drawing/2014/main" id="{F8FE5C1A-84D6-4322-84F9-238988D35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25" y="276225"/>
            <a:ext cx="46243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4400">
                <a:latin typeface="Comic Sans MS" panose="030F0702030302020204" pitchFamily="66" charset="0"/>
              </a:rPr>
              <a:t>Question Time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>
            <a:extLst>
              <a:ext uri="{FF2B5EF4-FFF2-40B4-BE49-F238E27FC236}">
                <a16:creationId xmlns:a16="http://schemas.microsoft.com/office/drawing/2014/main" id="{9931D2A9-3535-4A5D-A488-506785852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165100"/>
            <a:ext cx="3182937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4">
            <a:extLst>
              <a:ext uri="{FF2B5EF4-FFF2-40B4-BE49-F238E27FC236}">
                <a16:creationId xmlns:a16="http://schemas.microsoft.com/office/drawing/2014/main" id="{BAEE0EBB-E4CC-4D46-9396-B4D8AAE72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13" y="165100"/>
            <a:ext cx="3043237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5">
            <a:extLst>
              <a:ext uri="{FF2B5EF4-FFF2-40B4-BE49-F238E27FC236}">
                <a16:creationId xmlns:a16="http://schemas.microsoft.com/office/drawing/2014/main" id="{C1284F51-C252-4CF1-954F-891C73E4EC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45" y="3312877"/>
            <a:ext cx="2225675" cy="296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>
            <a:extLst>
              <a:ext uri="{FF2B5EF4-FFF2-40B4-BE49-F238E27FC236}">
                <a16:creationId xmlns:a16="http://schemas.microsoft.com/office/drawing/2014/main" id="{6AF387B5-1A99-44E4-8848-E7F19EDA9D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201" y="1908840"/>
            <a:ext cx="3306763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>
            <a:extLst>
              <a:ext uri="{FF2B5EF4-FFF2-40B4-BE49-F238E27FC236}">
                <a16:creationId xmlns:a16="http://schemas.microsoft.com/office/drawing/2014/main" id="{C026C4CF-926A-44A5-B7C6-075721B204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25" y="3874830"/>
            <a:ext cx="33401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9">
            <a:extLst>
              <a:ext uri="{FF2B5EF4-FFF2-40B4-BE49-F238E27FC236}">
                <a16:creationId xmlns:a16="http://schemas.microsoft.com/office/drawing/2014/main" id="{48E8DA30-6373-4991-9B33-9B3C682AC9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689" y="1089026"/>
            <a:ext cx="2227098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Malorie Blackman: 'Hope is the spark' | Malorie Blackman ...">
            <a:extLst>
              <a:ext uri="{FF2B5EF4-FFF2-40B4-BE49-F238E27FC236}">
                <a16:creationId xmlns:a16="http://schemas.microsoft.com/office/drawing/2014/main" id="{FF1119A4-AE41-43BB-8CE0-B9CD14AB4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132" y="4533106"/>
            <a:ext cx="217170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>
            <a:extLst>
              <a:ext uri="{FF2B5EF4-FFF2-40B4-BE49-F238E27FC236}">
                <a16:creationId xmlns:a16="http://schemas.microsoft.com/office/drawing/2014/main" id="{9931D2A9-3535-4A5D-A488-506785852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9" y="793838"/>
            <a:ext cx="2466054" cy="1637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4">
            <a:extLst>
              <a:ext uri="{FF2B5EF4-FFF2-40B4-BE49-F238E27FC236}">
                <a16:creationId xmlns:a16="http://schemas.microsoft.com/office/drawing/2014/main" id="{BAEE0EBB-E4CC-4D46-9396-B4D8AAE72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254" y="887874"/>
            <a:ext cx="2544166" cy="163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5">
            <a:extLst>
              <a:ext uri="{FF2B5EF4-FFF2-40B4-BE49-F238E27FC236}">
                <a16:creationId xmlns:a16="http://schemas.microsoft.com/office/drawing/2014/main" id="{C1284F51-C252-4CF1-954F-891C73E4EC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18" y="3738226"/>
            <a:ext cx="1970553" cy="262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>
            <a:extLst>
              <a:ext uri="{FF2B5EF4-FFF2-40B4-BE49-F238E27FC236}">
                <a16:creationId xmlns:a16="http://schemas.microsoft.com/office/drawing/2014/main" id="{6AF387B5-1A99-44E4-8848-E7F19EDA9D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27" y="2703006"/>
            <a:ext cx="2480008" cy="1637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>
            <a:extLst>
              <a:ext uri="{FF2B5EF4-FFF2-40B4-BE49-F238E27FC236}">
                <a16:creationId xmlns:a16="http://schemas.microsoft.com/office/drawing/2014/main" id="{C026C4CF-926A-44A5-B7C6-075721B204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427" y="4590030"/>
            <a:ext cx="3018628" cy="201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9">
            <a:extLst>
              <a:ext uri="{FF2B5EF4-FFF2-40B4-BE49-F238E27FC236}">
                <a16:creationId xmlns:a16="http://schemas.microsoft.com/office/drawing/2014/main" id="{48E8DA30-6373-4991-9B33-9B3C682AC9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628" y="803250"/>
            <a:ext cx="2227098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Malorie Blackman: 'Hope is the spark' | Malorie Blackman ...">
            <a:extLst>
              <a:ext uri="{FF2B5EF4-FFF2-40B4-BE49-F238E27FC236}">
                <a16:creationId xmlns:a16="http://schemas.microsoft.com/office/drawing/2014/main" id="{FF1119A4-AE41-43BB-8CE0-B9CD14AB4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539" y="4984271"/>
            <a:ext cx="2509208" cy="173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BBC722-A869-49FA-BFA2-C666E359D684}"/>
              </a:ext>
            </a:extLst>
          </p:cNvPr>
          <p:cNvSpPr txBox="1"/>
          <p:nvPr/>
        </p:nvSpPr>
        <p:spPr>
          <a:xfrm>
            <a:off x="224720" y="134892"/>
            <a:ext cx="3211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FF00"/>
                </a:solidFill>
                <a:latin typeface="Comic Sans MS" panose="030F0702030302020204" pitchFamily="66" charset="0"/>
              </a:rPr>
              <a:t>Nicola Adams</a:t>
            </a:r>
            <a:r>
              <a:rPr lang="en-GB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C6294B-F4F6-4D41-A5F6-7DA62280E6BA}"/>
              </a:ext>
            </a:extLst>
          </p:cNvPr>
          <p:cNvSpPr txBox="1"/>
          <p:nvPr/>
        </p:nvSpPr>
        <p:spPr>
          <a:xfrm>
            <a:off x="3346882" y="108768"/>
            <a:ext cx="3211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Baroness </a:t>
            </a:r>
            <a:r>
              <a:rPr lang="en-GB" sz="2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Floella</a:t>
            </a:r>
            <a:endParaRPr lang="en-GB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Benjamin</a:t>
            </a:r>
            <a:r>
              <a:rPr lang="en-GB" sz="24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3DE6D4-488A-4669-97CC-7702ADA7C813}"/>
              </a:ext>
            </a:extLst>
          </p:cNvPr>
          <p:cNvSpPr txBox="1"/>
          <p:nvPr/>
        </p:nvSpPr>
        <p:spPr>
          <a:xfrm>
            <a:off x="6436311" y="341585"/>
            <a:ext cx="2773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Alex Scott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CD6FE3-14C6-4DD0-A02E-BF1013FFA4DA}"/>
              </a:ext>
            </a:extLst>
          </p:cNvPr>
          <p:cNvSpPr txBox="1"/>
          <p:nvPr/>
        </p:nvSpPr>
        <p:spPr>
          <a:xfrm>
            <a:off x="2154326" y="4590029"/>
            <a:ext cx="3211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Malorie Blackman</a:t>
            </a:r>
            <a:endParaRPr lang="en-GB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620ADA-FC0F-451A-973D-D92862861B03}"/>
              </a:ext>
            </a:extLst>
          </p:cNvPr>
          <p:cNvSpPr txBox="1"/>
          <p:nvPr/>
        </p:nvSpPr>
        <p:spPr>
          <a:xfrm>
            <a:off x="5856318" y="3891471"/>
            <a:ext cx="3211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Baroness Doreen Lawrence</a:t>
            </a:r>
            <a:endParaRPr lang="en-GB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E4953F-61C4-45A0-A971-CC8E69554285}"/>
              </a:ext>
            </a:extLst>
          </p:cNvPr>
          <p:cNvSpPr txBox="1"/>
          <p:nvPr/>
        </p:nvSpPr>
        <p:spPr>
          <a:xfrm>
            <a:off x="4466927" y="3346366"/>
            <a:ext cx="3211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Dina Asher-Smith</a:t>
            </a:r>
            <a:endParaRPr lang="en-GB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7AA8A6-E732-4DBD-9990-F22327BEAD11}"/>
              </a:ext>
            </a:extLst>
          </p:cNvPr>
          <p:cNvSpPr txBox="1"/>
          <p:nvPr/>
        </p:nvSpPr>
        <p:spPr>
          <a:xfrm>
            <a:off x="-104563" y="2987501"/>
            <a:ext cx="2208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Mary</a:t>
            </a: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 Seacole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08299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>
            <a:extLst>
              <a:ext uri="{FF2B5EF4-FFF2-40B4-BE49-F238E27FC236}">
                <a16:creationId xmlns:a16="http://schemas.microsoft.com/office/drawing/2014/main" id="{E16D5680-5991-4AA8-AAD9-848C82DD0277}"/>
              </a:ext>
            </a:extLst>
          </p:cNvPr>
          <p:cNvSpPr/>
          <p:nvPr/>
        </p:nvSpPr>
        <p:spPr>
          <a:xfrm>
            <a:off x="1118194" y="1063042"/>
            <a:ext cx="7730727" cy="4431641"/>
          </a:xfrm>
          <a:prstGeom prst="cloudCallout">
            <a:avLst>
              <a:gd name="adj1" fmla="val -59570"/>
              <a:gd name="adj2" fmla="val 6752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tx1"/>
                </a:solidFill>
                <a:latin typeface="Comic Sans MS"/>
                <a:cs typeface="Comic Sans MS"/>
              </a:rPr>
              <a:t>What do they all have in common?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3BF86-CEE2-4EF8-AE6E-5CFF8AAA4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175" y="313038"/>
            <a:ext cx="7612063" cy="5940125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n-GB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All of these women have a  skill and talent that has made them successful in </a:t>
            </a:r>
          </a:p>
          <a:p>
            <a:pPr marL="0" indent="0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GB" altLang="en-US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altLang="en-US" sz="28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altLang="en-US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lang="en-GB" altLang="en-US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GB" altLang="en-US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GB" altLang="en-US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GB" altLang="en-US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n-GB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They are all successful because they are a have shown resilience ambition and bravery.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721132-125A-4196-AA3A-DC9302A3F9C4}"/>
              </a:ext>
            </a:extLst>
          </p:cNvPr>
          <p:cNvSpPr txBox="1"/>
          <p:nvPr/>
        </p:nvSpPr>
        <p:spPr>
          <a:xfrm>
            <a:off x="4114800" y="297385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8CED8B-2ABD-4372-A316-A913B4E2EC04}"/>
              </a:ext>
            </a:extLst>
          </p:cNvPr>
          <p:cNvSpPr txBox="1"/>
          <p:nvPr/>
        </p:nvSpPr>
        <p:spPr>
          <a:xfrm>
            <a:off x="2009086" y="2046663"/>
            <a:ext cx="1755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FF00"/>
                </a:solidFill>
                <a:latin typeface="Comic Sans MS" panose="030F0702030302020204" pitchFamily="66" charset="0"/>
              </a:rPr>
              <a:t>Sports</a:t>
            </a:r>
            <a:r>
              <a:rPr lang="en-GB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7FEBB7-1D94-4482-923E-1AEC21F66DA0}"/>
              </a:ext>
            </a:extLst>
          </p:cNvPr>
          <p:cNvSpPr txBox="1"/>
          <p:nvPr/>
        </p:nvSpPr>
        <p:spPr>
          <a:xfrm>
            <a:off x="2122829" y="4193452"/>
            <a:ext cx="1755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FF00"/>
                </a:solidFill>
                <a:latin typeface="Comic Sans MS" panose="030F0702030302020204" pitchFamily="66" charset="0"/>
              </a:rPr>
              <a:t>Politics</a:t>
            </a:r>
            <a:r>
              <a:rPr lang="en-GB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86126F-E2DA-45A9-AD5E-3394D13D5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968" y="1586361"/>
            <a:ext cx="1725582" cy="14582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27CED1-DFF5-4942-9B97-D4345315C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16" y="1424604"/>
            <a:ext cx="1941703" cy="16571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0C7050-A432-4302-B7AB-970DFAAD6C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1204" y="3270124"/>
            <a:ext cx="1735346" cy="15696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AEF34C2-43C2-48B0-A1E1-6B71DD34313D}"/>
              </a:ext>
            </a:extLst>
          </p:cNvPr>
          <p:cNvSpPr txBox="1"/>
          <p:nvPr/>
        </p:nvSpPr>
        <p:spPr>
          <a:xfrm>
            <a:off x="6476343" y="2535364"/>
            <a:ext cx="2199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Acting and Presenting</a:t>
            </a:r>
            <a:r>
              <a:rPr lang="en-GB" sz="3200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7F7E99C-6233-4249-A0BA-8A3CBEAB5A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30" y="3537416"/>
            <a:ext cx="1941703" cy="15861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80DAC-8BF8-4E89-A97F-5C7A09938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5" y="79375"/>
            <a:ext cx="7612063" cy="1417638"/>
          </a:xfrm>
        </p:spPr>
        <p:txBody>
          <a:bodyPr/>
          <a:lstStyle/>
          <a:p>
            <a:pPr algn="l" eaLnBrk="1" hangingPunct="1"/>
            <a:r>
              <a:rPr lang="en-GB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Nicola Adams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3CD3E-5D25-4323-A7F1-90723B71F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Nicola Adams is a former professional boxer and a legend in the world of women</a:t>
            </a: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’</a:t>
            </a:r>
            <a:r>
              <a:rPr lang="en-GB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s boxing</a:t>
            </a:r>
          </a:p>
          <a:p>
            <a:pPr eaLnBrk="1" hangingPunct="1"/>
            <a:r>
              <a:rPr lang="en-GB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In 2012 she made history by being the first woman to win an Olympic boxing Gold medal</a:t>
            </a:r>
          </a:p>
          <a:p>
            <a:pPr eaLnBrk="1" hangingPunct="1"/>
            <a:r>
              <a:rPr lang="en-GB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She is a role model  for aspiring athletes particularly in women</a:t>
            </a: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’</a:t>
            </a:r>
            <a:r>
              <a:rPr lang="en-GB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s sports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089D6A-AF53-4DD8-8187-09C0A97E1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169" y="153477"/>
            <a:ext cx="2709823" cy="1798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49858-4CF3-45C8-A3C4-A1F4D58562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80952" y="444028"/>
            <a:ext cx="5474043" cy="1458913"/>
          </a:xfrm>
        </p:spPr>
        <p:txBody>
          <a:bodyPr/>
          <a:lstStyle/>
          <a:p>
            <a:pPr algn="ctr"/>
            <a:r>
              <a:rPr lang="en-GB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MS PGothic" panose="020B0600070205080204" pitchFamily="34" charset="-128"/>
              </a:rPr>
              <a:t>Baroness </a:t>
            </a:r>
            <a:r>
              <a:rPr lang="en-GB" alt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MS PGothic" panose="020B0600070205080204" pitchFamily="34" charset="-128"/>
              </a:rPr>
              <a:t>Floella</a:t>
            </a:r>
            <a:r>
              <a:rPr lang="en-GB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MS PGothic" panose="020B0600070205080204" pitchFamily="34" charset="-128"/>
              </a:rPr>
              <a:t> Benjamin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3AAAEF-4B60-48CE-AE41-B6C04AE7FF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713" y="2747963"/>
            <a:ext cx="8548687" cy="3497262"/>
          </a:xfrm>
        </p:spPr>
        <p:txBody>
          <a:bodyPr/>
          <a:lstStyle/>
          <a:p>
            <a:r>
              <a:rPr lang="en-GB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MS PGothic" panose="020B0600070205080204" pitchFamily="34" charset="-128"/>
              </a:rPr>
              <a:t>Baroness </a:t>
            </a:r>
            <a:r>
              <a:rPr lang="en-GB" alt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MS PGothic" panose="020B0600070205080204" pitchFamily="34" charset="-128"/>
              </a:rPr>
              <a:t>Floella</a:t>
            </a:r>
            <a:r>
              <a:rPr lang="en-GB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MS PGothic" panose="020B0600070205080204" pitchFamily="34" charset="-128"/>
              </a:rPr>
              <a:t> Benjamin is a famous British Actress and children</a:t>
            </a: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MS PGothic" panose="020B0600070205080204" pitchFamily="34" charset="-128"/>
              </a:rPr>
              <a:t>’</a:t>
            </a:r>
            <a:r>
              <a:rPr lang="en-GB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MS PGothic" panose="020B0600070205080204" pitchFamily="34" charset="-128"/>
              </a:rPr>
              <a:t>s television presenter </a:t>
            </a:r>
          </a:p>
          <a:p>
            <a:endParaRPr lang="en-GB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  <a:ea typeface="MS PGothic" panose="020B0600070205080204" pitchFamily="34" charset="-128"/>
            </a:endParaRPr>
          </a:p>
          <a:p>
            <a:r>
              <a:rPr lang="en-GB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MS PGothic" panose="020B0600070205080204" pitchFamily="34" charset="-128"/>
              </a:rPr>
              <a:t>She is a dedicated champion for children</a:t>
            </a: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MS PGothic" panose="020B0600070205080204" pitchFamily="34" charset="-128"/>
              </a:rPr>
              <a:t>’</a:t>
            </a:r>
            <a:r>
              <a:rPr lang="en-GB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MS PGothic" panose="020B0600070205080204" pitchFamily="34" charset="-128"/>
              </a:rPr>
              <a:t>s rights and has helped many children</a:t>
            </a: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MS PGothic" panose="020B0600070205080204" pitchFamily="34" charset="-128"/>
              </a:rPr>
              <a:t>’</a:t>
            </a:r>
            <a:r>
              <a:rPr lang="en-GB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MS PGothic" panose="020B0600070205080204" pitchFamily="34" charset="-128"/>
              </a:rPr>
              <a:t>s charities</a:t>
            </a:r>
          </a:p>
          <a:p>
            <a:endParaRPr lang="en-GB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  <a:ea typeface="MS PGothic" panose="020B0600070205080204" pitchFamily="34" charset="-128"/>
            </a:endParaRPr>
          </a:p>
          <a:p>
            <a:r>
              <a:rPr lang="en-GB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MS PGothic" panose="020B0600070205080204" pitchFamily="34" charset="-128"/>
              </a:rPr>
              <a:t>In 2001 she was presented with an OBE and she was made a Dame in 2020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9C9AAAC-9147-4A37-B616-423480B59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67" y="263955"/>
            <a:ext cx="2544077" cy="163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15EEC-FE50-45E5-AAA8-DDFB2C21D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175" y="441769"/>
            <a:ext cx="7612064" cy="4182035"/>
          </a:xfrm>
          <a:prstGeom prst="cloudCallout">
            <a:avLst>
              <a:gd name="adj1" fmla="val -49595"/>
              <a:gd name="adj2" fmla="val 7908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pPr marL="0" indent="0" algn="ctr" eaLnBrk="1" hangingPunct="1">
              <a:buFont typeface="Wingdings 2" panose="05020102010507070707" pitchFamily="18" charset="2"/>
              <a:buNone/>
            </a:pPr>
            <a:r>
              <a:rPr lang="en-GB" alt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What else do they all have in common?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History</Template>
  <TotalTime>184</TotalTime>
  <Words>429</Words>
  <Application>Microsoft Office PowerPoint</Application>
  <PresentationFormat>On-screen Show (4:3)</PresentationFormat>
  <Paragraphs>66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MS PGothic</vt:lpstr>
      <vt:lpstr>MS PGothic</vt:lpstr>
      <vt:lpstr>Book Antiqua</vt:lpstr>
      <vt:lpstr>Calibri</vt:lpstr>
      <vt:lpstr>Comic Sans MS</vt:lpstr>
      <vt:lpstr>Wingdings 2</vt:lpstr>
      <vt:lpstr>Habitat</vt:lpstr>
      <vt:lpstr>UNCRC Article 2: All children have these rights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Nicola Adams</vt:lpstr>
      <vt:lpstr>Baroness Floella Benjamin</vt:lpstr>
      <vt:lpstr>PowerPoint Presentation</vt:lpstr>
      <vt:lpstr>They are Black or of Mixed Heritage. They have African or Caribbean Roots </vt:lpstr>
      <vt:lpstr>What is Black History Season?</vt:lpstr>
      <vt:lpstr>Your Project</vt:lpstr>
      <vt:lpstr>Your Project</vt:lpstr>
      <vt:lpstr>Prayer</vt:lpstr>
    </vt:vector>
  </TitlesOfParts>
  <Company>Trendygolf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Miriam Nadarajah</dc:creator>
  <cp:lastModifiedBy>Miriam Nadarajah</cp:lastModifiedBy>
  <cp:revision>20</cp:revision>
  <dcterms:created xsi:type="dcterms:W3CDTF">2023-10-16T12:17:40Z</dcterms:created>
  <dcterms:modified xsi:type="dcterms:W3CDTF">2023-10-18T11:18:04Z</dcterms:modified>
</cp:coreProperties>
</file>