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EB856-DF6C-459C-AFA4-081210702E6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C40D7-0F4F-4C99-92DE-A9544B524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3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6AB7-68F4-47FD-9F3C-58CD9C51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F2C65-CE31-4E48-AC69-5BA5A07FB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27A96-42D6-4FC3-B30C-814A3316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EE8F-28F2-4B28-97C1-E53DDDFB4D2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69CB0-8D5C-4FE3-86F6-58C22173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9F29B-4026-48C2-8FE2-16626EDA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5914-F104-49F7-B00C-37C4F68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1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6C52-B4A1-4763-9295-1F1F58C4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0E1AC-F0C4-4711-A489-1D70C6300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58C41-4186-4861-B09E-7E61B239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EE8F-28F2-4B28-97C1-E53DDDFB4D2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E05D3-F295-4891-9D4B-A1DE8A23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B67CD-6F92-44DC-8577-80271537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5914-F104-49F7-B00C-37C4F68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9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72E61D-F8A7-4CB9-AF97-702F9CD20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7DDCD-6736-4598-BB03-7A2F23E5F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D8814-08C5-4B60-80A8-A21DECB0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EE8F-28F2-4B28-97C1-E53DDDFB4D2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4614D-60B3-4822-8A1D-5AF6CC5B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2F18B-8FC3-44BE-982A-BE0EF189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5914-F104-49F7-B00C-37C4F68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8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EC88-55B9-4592-8C09-EBC9811D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A79C-4C63-47FB-ACA8-FBB1D264E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F7B7C-9B0C-42B3-AAB9-4E7B72EB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EE8F-28F2-4B28-97C1-E53DDDFB4D2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A8417-FA46-4891-8AE4-29F0E196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7B1C5-CF42-4DDB-A571-3D39F686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5914-F104-49F7-B00C-37C4F68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8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3E9C-D575-4C01-90C8-7019CA97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7984A-7223-43F6-955C-E66EA03D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A7970-4318-4691-8457-ED749A2F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EE8F-28F2-4B28-97C1-E53DDDFB4D2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A7F00-6490-476C-86F9-D6F57246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27D4D-4E30-480F-8A14-201085C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5914-F104-49F7-B00C-37C4F68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5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BDDB-C7D5-4A08-818B-F2B3644B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0511-0B0B-4355-9E36-F2B48F315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FBCFF-944A-48EB-9F26-14FC9F79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0A258-2853-4FC8-A10A-8A81AE0E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EE8F-28F2-4B28-97C1-E53DDDFB4D2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DD272-FA8D-4970-AE65-8F7CC535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31EEC-11D9-436E-8D52-55699F01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5914-F104-49F7-B00C-37C4F68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1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B4F8-E3AB-47EB-80F1-4A86F30C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B3DD-4F39-40A9-AB5C-B2CE8A702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88994-B068-48C2-AC5B-FBCEE51BC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77DA4-026E-480F-892B-6D850B1F9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AB494-A326-4C3B-B413-21878101E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13603-0778-4E86-A308-8D1EACF9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EE8F-28F2-4B28-97C1-E53DDDFB4D2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70CB9-256E-48E7-9647-07D84A75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432CC-170F-4B5F-B3E8-6494AEA0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5914-F104-49F7-B00C-37C4F68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50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52C1-7BFC-44A7-B23C-574094E0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B97A3-CA9A-491A-AD44-C444FB01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EE8F-28F2-4B28-97C1-E53DDDFB4D2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9EF93-0309-4A32-9505-02E0BE7C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02167-CAF6-4676-B955-AB8F5D5C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5914-F104-49F7-B00C-37C4F68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1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B91C3-6AAE-46B8-BDBA-A191123C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EE8F-28F2-4B28-97C1-E53DDDFB4D2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EC93B-8D5E-4D53-9119-095F64A0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483D-88B4-4FC6-8B4C-2B5F1F48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5914-F104-49F7-B00C-37C4F68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E0E5-39B5-48A5-9CC9-E1F232B5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BDCE0-4A1D-4F27-99BD-3E50F24E6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69CA8-C417-4913-A6C4-B890275A8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6A536-3F49-46A0-A1ED-8B834C3A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EE8F-28F2-4B28-97C1-E53DDDFB4D2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BD0DF-23A5-4E65-A228-E8D7C74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777E9-C706-4A0B-A513-ACA40714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5914-F104-49F7-B00C-37C4F68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46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E719-2FD2-4F45-AF69-CC22A9F9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6C819E-8399-42A2-A279-A7B58AAE4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29571-43DC-4C1D-B74A-2406334B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1BBE4-B87A-42E5-9E99-CB262B1B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EE8F-28F2-4B28-97C1-E53DDDFB4D2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26CBC-7DF4-48AC-A2F9-5EAD326F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EC3C9-9745-45EE-913C-35FA01FB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5914-F104-49F7-B00C-37C4F68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7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43F94-787F-4A77-935D-C8528C31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73E6A-3A21-444A-9CB8-FD54E635F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8AAA2-E2FF-4202-BD8E-B53691189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EE8F-28F2-4B28-97C1-E53DDDFB4D2A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5E3BF-995A-4854-AF68-36200E74B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3E38F-887F-469A-8C97-9C3A6F72D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D5914-F104-49F7-B00C-37C4F68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9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4865B-D1D8-411E-9B65-7342529A7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48" y="293880"/>
            <a:ext cx="10091955" cy="2999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B0C78-E74B-4E63-8D55-B204A702B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6" y="3988965"/>
            <a:ext cx="11058562" cy="24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3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E776EE-23AC-423C-BC31-6BCF20B76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550506"/>
            <a:ext cx="10720873" cy="59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28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04E69B-AD31-473C-9E69-8C37492D7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7" y="284549"/>
            <a:ext cx="11215394" cy="2450662"/>
          </a:xfrm>
          <a:prstGeom prst="rect">
            <a:avLst/>
          </a:prstGeom>
        </p:spPr>
      </p:pic>
      <p:pic>
        <p:nvPicPr>
          <p:cNvPr id="5" name="Picture 8" descr="Martin Luther King Jr at a protest">
            <a:extLst>
              <a:ext uri="{FF2B5EF4-FFF2-40B4-BE49-F238E27FC236}">
                <a16:creationId xmlns:a16="http://schemas.microsoft.com/office/drawing/2014/main" id="{6A64B947-6581-4767-BA74-7C7F99337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7654" y="2897459"/>
            <a:ext cx="1806232" cy="225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E0E6F0-3150-4F48-85E8-85C641259BB0}"/>
              </a:ext>
            </a:extLst>
          </p:cNvPr>
          <p:cNvSpPr txBox="1"/>
          <p:nvPr/>
        </p:nvSpPr>
        <p:spPr>
          <a:xfrm>
            <a:off x="3157654" y="5151918"/>
            <a:ext cx="19634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Martin</a:t>
            </a:r>
          </a:p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Luther</a:t>
            </a:r>
          </a:p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King</a:t>
            </a:r>
          </a:p>
        </p:txBody>
      </p:sp>
      <p:pic>
        <p:nvPicPr>
          <p:cNvPr id="7" name="Picture 10" descr="Sepia image of Mary Seacole">
            <a:extLst>
              <a:ext uri="{FF2B5EF4-FFF2-40B4-BE49-F238E27FC236}">
                <a16:creationId xmlns:a16="http://schemas.microsoft.com/office/drawing/2014/main" id="{86897536-EACE-4B31-A40E-2626785D9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670" y="2897459"/>
            <a:ext cx="1806232" cy="225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38F579-E526-4C37-939A-EDD58BA4CCBC}"/>
              </a:ext>
            </a:extLst>
          </p:cNvPr>
          <p:cNvSpPr txBox="1"/>
          <p:nvPr/>
        </p:nvSpPr>
        <p:spPr>
          <a:xfrm>
            <a:off x="383487" y="5314166"/>
            <a:ext cx="196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Mary</a:t>
            </a:r>
          </a:p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Seacole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7291873E-3AD3-453E-A9A8-985C29C06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81" y="2897457"/>
            <a:ext cx="1963426" cy="225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95B56B-9390-47BC-AA15-5BA7DE833FE5}"/>
              </a:ext>
            </a:extLst>
          </p:cNvPr>
          <p:cNvSpPr txBox="1"/>
          <p:nvPr/>
        </p:nvSpPr>
        <p:spPr>
          <a:xfrm>
            <a:off x="6343081" y="5244250"/>
            <a:ext cx="19634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488"/>
                </a:solidFill>
                <a:latin typeface="WORK SANS BOLD ROMAN" pitchFamily="2" charset="77"/>
              </a:rPr>
              <a:t>Baroness</a:t>
            </a:r>
          </a:p>
          <a:p>
            <a:pPr algn="ctr"/>
            <a:r>
              <a:rPr lang="en-GB" sz="2800" b="1" dirty="0" err="1">
                <a:solidFill>
                  <a:srgbClr val="007488"/>
                </a:solidFill>
                <a:latin typeface="WORK SANS BOLD ROMAN" pitchFamily="2" charset="77"/>
              </a:rPr>
              <a:t>Floella</a:t>
            </a:r>
            <a:endParaRPr lang="en-GB" sz="2800" b="1" dirty="0">
              <a:solidFill>
                <a:srgbClr val="007488"/>
              </a:solidFill>
              <a:latin typeface="WORK SANS BOLD ROMAN" pitchFamily="2" charset="77"/>
            </a:endParaRPr>
          </a:p>
          <a:p>
            <a:pPr algn="ctr"/>
            <a:r>
              <a:rPr lang="en-GB" sz="2800" b="1" dirty="0">
                <a:solidFill>
                  <a:srgbClr val="007488"/>
                </a:solidFill>
                <a:latin typeface="WORK SANS BOLD ROMAN" pitchFamily="2" charset="77"/>
              </a:rPr>
              <a:t>Benjamin</a:t>
            </a:r>
          </a:p>
        </p:txBody>
      </p:sp>
      <p:pic>
        <p:nvPicPr>
          <p:cNvPr id="11" name="Picture 12" descr="Photo of Nelson Mandela">
            <a:extLst>
              <a:ext uri="{FF2B5EF4-FFF2-40B4-BE49-F238E27FC236}">
                <a16:creationId xmlns:a16="http://schemas.microsoft.com/office/drawing/2014/main" id="{8B7217C6-DF67-47C3-9A99-562A5AEC4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8508" y="2897458"/>
            <a:ext cx="1806232" cy="225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466A2D-4C90-48A7-8585-3E9C278315C6}"/>
              </a:ext>
            </a:extLst>
          </p:cNvPr>
          <p:cNvSpPr txBox="1"/>
          <p:nvPr/>
        </p:nvSpPr>
        <p:spPr>
          <a:xfrm>
            <a:off x="9528508" y="5398138"/>
            <a:ext cx="196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Nelson</a:t>
            </a:r>
          </a:p>
          <a:p>
            <a:pPr algn="ctr"/>
            <a:r>
              <a:rPr lang="en-GB" sz="3200" b="1" dirty="0">
                <a:solidFill>
                  <a:srgbClr val="007488"/>
                </a:solidFill>
                <a:latin typeface="WORK SANS BOLD ROMAN" pitchFamily="2" charset="77"/>
              </a:rPr>
              <a:t>Mandela</a:t>
            </a:r>
          </a:p>
        </p:txBody>
      </p:sp>
    </p:spTree>
    <p:extLst>
      <p:ext uri="{BB962C8B-B14F-4D97-AF65-F5344CB8AC3E}">
        <p14:creationId xmlns:p14="http://schemas.microsoft.com/office/powerpoint/2010/main" val="29460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nicef.org.uk/rights-respecting-schools/wp-content/uploads/sites/4/2016/08/square_logo-x2.png">
            <a:extLst>
              <a:ext uri="{FF2B5EF4-FFF2-40B4-BE49-F238E27FC236}">
                <a16:creationId xmlns:a16="http://schemas.microsoft.com/office/drawing/2014/main" id="{5B3B8708-D943-45F4-8A10-0B669A78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71" y="242012"/>
            <a:ext cx="3237917" cy="26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CRC Article 19 - I have the right to be protected from ...">
            <a:extLst>
              <a:ext uri="{FF2B5EF4-FFF2-40B4-BE49-F238E27FC236}">
                <a16:creationId xmlns:a16="http://schemas.microsoft.com/office/drawing/2014/main" id="{2D30CC15-7CFB-44B5-BCA4-31DFE473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04" y="3285795"/>
            <a:ext cx="27146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E7C6F4D-312E-4580-BC74-E542860BFDB7}"/>
              </a:ext>
            </a:extLst>
          </p:cNvPr>
          <p:cNvSpPr txBox="1">
            <a:spLocks/>
          </p:cNvSpPr>
          <p:nvPr/>
        </p:nvSpPr>
        <p:spPr>
          <a:xfrm>
            <a:off x="3562943" y="5847327"/>
            <a:ext cx="2093145" cy="3341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altLang="en-US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UNCRC Article 19</a:t>
            </a:r>
            <a:r>
              <a:rPr lang="en-GB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: I have the right to be protected from being hurt or badly treated</a:t>
            </a:r>
          </a:p>
        </p:txBody>
      </p:sp>
      <p:pic>
        <p:nvPicPr>
          <p:cNvPr id="14" name="Picture 15" descr="UNCRC Article 2 - All children have these rights - The Children and Young  People's Commissioner Scotland">
            <a:extLst>
              <a:ext uri="{FF2B5EF4-FFF2-40B4-BE49-F238E27FC236}">
                <a16:creationId xmlns:a16="http://schemas.microsoft.com/office/drawing/2014/main" id="{A18985E0-3521-45CB-81E1-C58C4520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2" y="3278150"/>
            <a:ext cx="2709332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DF343C3-E2F6-45C4-8522-56FB9B4251CC}"/>
              </a:ext>
            </a:extLst>
          </p:cNvPr>
          <p:cNvSpPr txBox="1">
            <a:spLocks/>
          </p:cNvSpPr>
          <p:nvPr/>
        </p:nvSpPr>
        <p:spPr>
          <a:xfrm>
            <a:off x="672086" y="5379187"/>
            <a:ext cx="2093145" cy="3341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altLang="en-US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UNCRC Article 2</a:t>
            </a:r>
            <a:r>
              <a:rPr lang="en-GB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: All children have these rights</a:t>
            </a:r>
          </a:p>
        </p:txBody>
      </p:sp>
      <p:pic>
        <p:nvPicPr>
          <p:cNvPr id="1030" name="Picture 6" descr="A person smiles beside a poster showing someone turning from themselves to a sparkly, confident version of themselves. A list of steps for how this can happen is laid out below.">
            <a:extLst>
              <a:ext uri="{FF2B5EF4-FFF2-40B4-BE49-F238E27FC236}">
                <a16:creationId xmlns:a16="http://schemas.microsoft.com/office/drawing/2014/main" id="{55B2B161-C512-472B-9B53-E2453A9C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29" y="3278149"/>
            <a:ext cx="2714626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8B8A96D-B9B8-4F56-8625-153DC096EF7C}"/>
              </a:ext>
            </a:extLst>
          </p:cNvPr>
          <p:cNvSpPr txBox="1">
            <a:spLocks/>
          </p:cNvSpPr>
          <p:nvPr/>
        </p:nvSpPr>
        <p:spPr>
          <a:xfrm>
            <a:off x="6304329" y="6364062"/>
            <a:ext cx="2714626" cy="3341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altLang="en-US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UNCRC Article 29</a:t>
            </a:r>
            <a:r>
              <a:rPr lang="en-GB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: </a:t>
            </a:r>
            <a:r>
              <a:rPr lang="en-GB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have the right to an education which develops my personality, respect for others’ rights and the environment</a:t>
            </a:r>
          </a:p>
          <a:p>
            <a:pPr algn="ctr"/>
            <a:endParaRPr lang="en-GB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pic>
        <p:nvPicPr>
          <p:cNvPr id="19" name="Picture 19" descr="UNCRC Article 30 - The Children and Young People's Commissioner Scotland">
            <a:extLst>
              <a:ext uri="{FF2B5EF4-FFF2-40B4-BE49-F238E27FC236}">
                <a16:creationId xmlns:a16="http://schemas.microsoft.com/office/drawing/2014/main" id="{D4E40131-106B-47C9-A41C-168C22256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454" y="3278148"/>
            <a:ext cx="2695740" cy="15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C6B13FB-FCD1-426A-8AAC-63952E7D5001}"/>
              </a:ext>
            </a:extLst>
          </p:cNvPr>
          <p:cNvSpPr txBox="1">
            <a:spLocks/>
          </p:cNvSpPr>
          <p:nvPr/>
        </p:nvSpPr>
        <p:spPr>
          <a:xfrm>
            <a:off x="9780240" y="6166028"/>
            <a:ext cx="2093145" cy="3341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altLang="en-US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UNCRC Article 30</a:t>
            </a:r>
            <a:r>
              <a:rPr lang="en-GB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: I have the right to speak my own language and follow my family’s way of life</a:t>
            </a:r>
          </a:p>
        </p:txBody>
      </p:sp>
    </p:spTree>
    <p:extLst>
      <p:ext uri="{BB962C8B-B14F-4D97-AF65-F5344CB8AC3E}">
        <p14:creationId xmlns:p14="http://schemas.microsoft.com/office/powerpoint/2010/main" val="247946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616FA8E9-2619-4DCD-B18F-38386B765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8" y="161531"/>
            <a:ext cx="4152122" cy="266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1C9AC2-A4CC-40C3-99E6-2A74A1D1CCBF}"/>
              </a:ext>
            </a:extLst>
          </p:cNvPr>
          <p:cNvSpPr txBox="1"/>
          <p:nvPr/>
        </p:nvSpPr>
        <p:spPr>
          <a:xfrm>
            <a:off x="2463283" y="2954605"/>
            <a:ext cx="772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Baroness </a:t>
            </a:r>
            <a:r>
              <a:rPr lang="en-GB" sz="4400" dirty="0" err="1">
                <a:latin typeface="Comic Sans MS" panose="030F0702030302020204" pitchFamily="66" charset="0"/>
              </a:rPr>
              <a:t>Floella</a:t>
            </a:r>
            <a:r>
              <a:rPr lang="en-GB" sz="4400" dirty="0">
                <a:latin typeface="Comic Sans MS" panose="030F0702030302020204" pitchFamily="66" charset="0"/>
              </a:rPr>
              <a:t> Benjamin</a:t>
            </a:r>
            <a:r>
              <a:rPr lang="en-GB" sz="4400" dirty="0"/>
              <a:t> </a:t>
            </a:r>
          </a:p>
        </p:txBody>
      </p:sp>
      <p:pic>
        <p:nvPicPr>
          <p:cNvPr id="2052" name="Picture 4" descr="BBC Archive - #OnThisDay 1984: Floella Benjamin proved to... | Facebook">
            <a:extLst>
              <a:ext uri="{FF2B5EF4-FFF2-40B4-BE49-F238E27FC236}">
                <a16:creationId xmlns:a16="http://schemas.microsoft.com/office/drawing/2014/main" id="{AEB00929-EA41-42F5-B4FF-782379DA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9" y="4008956"/>
            <a:ext cx="2727746" cy="27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ing to England by Floella Benjamin - Audiobook - Audible.co.uk">
            <a:extLst>
              <a:ext uri="{FF2B5EF4-FFF2-40B4-BE49-F238E27FC236}">
                <a16:creationId xmlns:a16="http://schemas.microsoft.com/office/drawing/2014/main" id="{A2F52AC5-ED83-4C37-8E40-2F1E4E13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40" y="3998022"/>
            <a:ext cx="2687513" cy="2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ming to England - Benjamin Actress/Producer/ Broadcaster/ Author, Floella:  9781406315967 - AbeBooks">
            <a:extLst>
              <a:ext uri="{FF2B5EF4-FFF2-40B4-BE49-F238E27FC236}">
                <a16:creationId xmlns:a16="http://schemas.microsoft.com/office/drawing/2014/main" id="{0A729EA2-3D3A-4177-B8F0-F731EC3E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46" y="3989960"/>
            <a:ext cx="248379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oella Benjamin receives damehood at Buckingham Palace - BBC News">
            <a:extLst>
              <a:ext uri="{FF2B5EF4-FFF2-40B4-BE49-F238E27FC236}">
                <a16:creationId xmlns:a16="http://schemas.microsoft.com/office/drawing/2014/main" id="{109D335A-2833-4960-81A6-D7C717A2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377" y="3989960"/>
            <a:ext cx="2611544" cy="26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5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34FB9-A86D-44B4-8C12-76195691B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4" y="671804"/>
            <a:ext cx="11439331" cy="596226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B254438-AD51-4637-ACA3-D03DAC96E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741210"/>
            <a:ext cx="951723" cy="6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E8DB77-2CAB-4AC3-BD60-6503470DDED6}"/>
              </a:ext>
            </a:extLst>
          </p:cNvPr>
          <p:cNvSpPr/>
          <p:nvPr/>
        </p:nvSpPr>
        <p:spPr>
          <a:xfrm>
            <a:off x="2777412" y="5581134"/>
            <a:ext cx="6329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https://www.bbc.co.uk/cbeebies/watch/cbeebies-bedtime-stories-david-olusoga-coming-to-england</a:t>
            </a:r>
          </a:p>
        </p:txBody>
      </p:sp>
    </p:spTree>
    <p:extLst>
      <p:ext uri="{BB962C8B-B14F-4D97-AF65-F5344CB8AC3E}">
        <p14:creationId xmlns:p14="http://schemas.microsoft.com/office/powerpoint/2010/main" val="350709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BCC92-1267-45B9-BB17-4B84976CD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494521"/>
            <a:ext cx="10515600" cy="595293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9FF0451-68AC-4232-8A2E-5669B943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04" y="741210"/>
            <a:ext cx="951723" cy="6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585B8-9663-49AD-9F95-8A4673728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65" y="4090900"/>
            <a:ext cx="1123340" cy="72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37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0D5C0A-ED3D-46FD-9DDD-51911594D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0" y="550506"/>
            <a:ext cx="10161037" cy="59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8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55ED8D-7149-494E-9598-5FA94205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4" y="317240"/>
            <a:ext cx="11656363" cy="5100637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7BDF5AD-938F-4222-8FA8-BC8FB2781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4" y="520385"/>
            <a:ext cx="1013926" cy="104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58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D5957-4198-4FAC-9541-B1C518C5D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2" y="358288"/>
            <a:ext cx="9893777" cy="620113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8C36BFC-F403-45D0-8CF1-C35BBF0D3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47" y="619912"/>
            <a:ext cx="1311622" cy="84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9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98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Comic Sans MS</vt:lpstr>
      <vt:lpstr>WORK SANS BOLD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Nadarajah</dc:creator>
  <cp:lastModifiedBy>Miriam Nadarajah</cp:lastModifiedBy>
  <cp:revision>9</cp:revision>
  <dcterms:created xsi:type="dcterms:W3CDTF">2023-10-16T14:45:18Z</dcterms:created>
  <dcterms:modified xsi:type="dcterms:W3CDTF">2023-10-17T10:25:46Z</dcterms:modified>
</cp:coreProperties>
</file>