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7" r:id="rId8"/>
    <p:sldId id="261" r:id="rId9"/>
    <p:sldId id="265" r:id="rId10"/>
    <p:sldId id="264" r:id="rId11"/>
    <p:sldId id="266" r:id="rId12"/>
    <p:sldId id="268"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3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newsround/6311434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964391" y="598562"/>
            <a:ext cx="9770170" cy="4561250"/>
          </a:xfrm>
          <a:prstGeom prst="rect">
            <a:avLst/>
          </a:prstGeom>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126" y="4952882"/>
            <a:ext cx="2964700" cy="19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99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a:t>Joan </a:t>
            </a:r>
            <a:r>
              <a:rPr lang="en-GB" sz="4400" dirty="0" err="1"/>
              <a:t>Armatrading</a:t>
            </a:r>
            <a:r>
              <a:rPr lang="en-GB" sz="4400" dirty="0"/>
              <a:t>- Sycamore Class</a:t>
            </a:r>
          </a:p>
        </p:txBody>
      </p:sp>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290945" y="2075471"/>
            <a:ext cx="9401695" cy="2308324"/>
          </a:xfrm>
          <a:prstGeom prst="rect">
            <a:avLst/>
          </a:prstGeom>
        </p:spPr>
        <p:txBody>
          <a:bodyPr wrap="square">
            <a:spAutoFit/>
          </a:bodyPr>
          <a:lstStyle/>
          <a:p>
            <a:r>
              <a:rPr lang="en-GB" dirty="0" err="1"/>
              <a:t>Armatrading</a:t>
            </a:r>
            <a:r>
              <a:rPr lang="en-GB" dirty="0"/>
              <a:t> was the first ever female UK artist to be nominated for a Grammy in the blues category. She went on to be nominated three times.</a:t>
            </a:r>
          </a:p>
          <a:p>
            <a:endParaRPr lang="en-GB" dirty="0"/>
          </a:p>
          <a:p>
            <a:r>
              <a:rPr lang="en-GB" dirty="0"/>
              <a:t>She arrived in the UK at the age of seven, from the Caribbean island of Saint Kitts. She started writing songs at the age of 14. She also taught herself to play the guitar.</a:t>
            </a:r>
          </a:p>
          <a:p>
            <a:endParaRPr lang="en-GB" dirty="0"/>
          </a:p>
          <a:p>
            <a:r>
              <a:rPr lang="en-GB" dirty="0"/>
              <a:t>In 2007, she became the first female UK artist to debut at number 1 in the Billboards blues chart (which is like the top 40 chart for blues music in America).</a:t>
            </a:r>
          </a:p>
        </p:txBody>
      </p:sp>
      <p:pic>
        <p:nvPicPr>
          <p:cNvPr id="4" name="Picture 3"/>
          <p:cNvPicPr>
            <a:picLocks noChangeAspect="1"/>
          </p:cNvPicPr>
          <p:nvPr/>
        </p:nvPicPr>
        <p:blipFill>
          <a:blip r:embed="rId2"/>
          <a:stretch>
            <a:fillRect/>
          </a:stretch>
        </p:blipFill>
        <p:spPr>
          <a:xfrm>
            <a:off x="8511365" y="4102589"/>
            <a:ext cx="3680635" cy="2755411"/>
          </a:xfrm>
          <a:prstGeom prst="rect">
            <a:avLst/>
          </a:prstGeom>
        </p:spPr>
      </p:pic>
    </p:spTree>
    <p:extLst>
      <p:ext uri="{BB962C8B-B14F-4D97-AF65-F5344CB8AC3E}">
        <p14:creationId xmlns:p14="http://schemas.microsoft.com/office/powerpoint/2010/main" val="157666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a:t>Diane Abbott- Chestnut Class</a:t>
            </a:r>
          </a:p>
        </p:txBody>
      </p:sp>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290945" y="2075471"/>
            <a:ext cx="9401695" cy="2308324"/>
          </a:xfrm>
          <a:prstGeom prst="rect">
            <a:avLst/>
          </a:prstGeom>
        </p:spPr>
        <p:txBody>
          <a:bodyPr wrap="square">
            <a:spAutoFit/>
          </a:bodyPr>
          <a:lstStyle/>
          <a:p>
            <a:r>
              <a:rPr lang="en-GB" dirty="0"/>
              <a:t>In 1987, Diane Abbott made history by becoming the first black woman ever to be elected to Parliament.</a:t>
            </a:r>
          </a:p>
          <a:p>
            <a:endParaRPr lang="en-GB" dirty="0"/>
          </a:p>
          <a:p>
            <a:r>
              <a:rPr lang="en-GB" dirty="0"/>
              <a:t>She also started the London Schools and the Black Child programme, which aims to help black children to do well in school.</a:t>
            </a:r>
          </a:p>
          <a:p>
            <a:endParaRPr lang="en-GB" dirty="0"/>
          </a:p>
          <a:p>
            <a:r>
              <a:rPr lang="en-GB" dirty="0"/>
              <a:t>She still serves in Parliament to this day as one of the main politicians in the Labour party.</a:t>
            </a:r>
          </a:p>
        </p:txBody>
      </p:sp>
      <p:pic>
        <p:nvPicPr>
          <p:cNvPr id="4" name="Picture 3"/>
          <p:cNvPicPr>
            <a:picLocks noChangeAspect="1"/>
          </p:cNvPicPr>
          <p:nvPr/>
        </p:nvPicPr>
        <p:blipFill>
          <a:blip r:embed="rId2"/>
          <a:stretch>
            <a:fillRect/>
          </a:stretch>
        </p:blipFill>
        <p:spPr>
          <a:xfrm>
            <a:off x="8691874" y="4064924"/>
            <a:ext cx="3204615" cy="2684144"/>
          </a:xfrm>
          <a:prstGeom prst="rect">
            <a:avLst/>
          </a:prstGeom>
        </p:spPr>
      </p:pic>
    </p:spTree>
    <p:extLst>
      <p:ext uri="{BB962C8B-B14F-4D97-AF65-F5344CB8AC3E}">
        <p14:creationId xmlns:p14="http://schemas.microsoft.com/office/powerpoint/2010/main" val="229758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a:t>Dr Shirley Thompson- Beech Class</a:t>
            </a:r>
          </a:p>
        </p:txBody>
      </p:sp>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0" y="2058845"/>
            <a:ext cx="9401695" cy="2308324"/>
          </a:xfrm>
          <a:prstGeom prst="rect">
            <a:avLst/>
          </a:prstGeom>
        </p:spPr>
        <p:txBody>
          <a:bodyPr wrap="square">
            <a:spAutoFit/>
          </a:bodyPr>
          <a:lstStyle/>
          <a:p>
            <a:r>
              <a:rPr lang="en-GB" dirty="0"/>
              <a:t>Only recently, Dr Shirley Thompson was named as "one of the most inspirational Black British women" by the newspaper Metro.</a:t>
            </a:r>
          </a:p>
          <a:p>
            <a:endParaRPr lang="en-GB" dirty="0"/>
          </a:p>
          <a:p>
            <a:r>
              <a:rPr lang="en-GB" dirty="0"/>
              <a:t>In 2004, she became the first woman in Europe to conduct and compose a symphony within the last 40 years. It was called New Nation Rising, A 21st Century Symphony.</a:t>
            </a:r>
          </a:p>
          <a:p>
            <a:endParaRPr lang="en-GB" dirty="0"/>
          </a:p>
          <a:p>
            <a:r>
              <a:rPr lang="en-GB" dirty="0"/>
              <a:t>The piece of music celebrated London's history and was composed to mark the Queen's Golden Jubilee in 2002.</a:t>
            </a:r>
          </a:p>
        </p:txBody>
      </p:sp>
      <p:pic>
        <p:nvPicPr>
          <p:cNvPr id="2" name="Picture 1"/>
          <p:cNvPicPr>
            <a:picLocks noChangeAspect="1"/>
          </p:cNvPicPr>
          <p:nvPr/>
        </p:nvPicPr>
        <p:blipFill>
          <a:blip r:embed="rId2"/>
          <a:stretch>
            <a:fillRect/>
          </a:stretch>
        </p:blipFill>
        <p:spPr>
          <a:xfrm>
            <a:off x="8712729" y="4018145"/>
            <a:ext cx="3162906" cy="2776597"/>
          </a:xfrm>
          <a:prstGeom prst="rect">
            <a:avLst/>
          </a:prstGeom>
        </p:spPr>
      </p:pic>
    </p:spTree>
    <p:extLst>
      <p:ext uri="{BB962C8B-B14F-4D97-AF65-F5344CB8AC3E}">
        <p14:creationId xmlns:p14="http://schemas.microsoft.com/office/powerpoint/2010/main" val="384238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After half term, we will display all the projects</a:t>
            </a:r>
          </a:p>
          <a:p>
            <a:r>
              <a:rPr lang="en-GB" dirty="0"/>
              <a:t>Each class will have time for a gallery walk</a:t>
            </a:r>
          </a:p>
          <a:p>
            <a:r>
              <a:rPr lang="en-GB" dirty="0"/>
              <a:t>Parents and carers will be invited in to view the work too ON FRIDAY 4</a:t>
            </a:r>
            <a:r>
              <a:rPr lang="en-GB" baseline="30000" dirty="0"/>
              <a:t>TH</a:t>
            </a:r>
            <a:r>
              <a:rPr lang="en-GB" dirty="0"/>
              <a:t> NOVEMBER!</a:t>
            </a:r>
          </a:p>
        </p:txBody>
      </p:sp>
      <p:sp>
        <p:nvSpPr>
          <p:cNvPr id="3" name="Rectangle 2"/>
          <p:cNvSpPr/>
          <p:nvPr/>
        </p:nvSpPr>
        <p:spPr>
          <a:xfrm>
            <a:off x="209468" y="841956"/>
            <a:ext cx="4750788" cy="769441"/>
          </a:xfrm>
          <a:prstGeom prst="rect">
            <a:avLst/>
          </a:prstGeom>
        </p:spPr>
        <p:txBody>
          <a:bodyPr wrap="none">
            <a:spAutoFit/>
          </a:bodyPr>
          <a:lstStyle/>
          <a:p>
            <a:r>
              <a:rPr lang="en-GB" sz="4400" dirty="0"/>
              <a:t>The Final Projects</a:t>
            </a:r>
          </a:p>
        </p:txBody>
      </p:sp>
    </p:spTree>
    <p:extLst>
      <p:ext uri="{BB962C8B-B14F-4D97-AF65-F5344CB8AC3E}">
        <p14:creationId xmlns:p14="http://schemas.microsoft.com/office/powerpoint/2010/main" val="49680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a:hlinkClick r:id="rId2"/>
          </p:cNvPr>
          <p:cNvPicPr>
            <a:picLocks noGrp="1" noChangeAspect="1"/>
          </p:cNvPicPr>
          <p:nvPr>
            <p:ph idx="1"/>
          </p:nvPr>
        </p:nvPicPr>
        <p:blipFill>
          <a:blip r:embed="rId3"/>
          <a:stretch>
            <a:fillRect/>
          </a:stretch>
        </p:blipFill>
        <p:spPr>
          <a:xfrm>
            <a:off x="1864474" y="2511367"/>
            <a:ext cx="7313530" cy="3598863"/>
          </a:xfrm>
          <a:prstGeom prst="rect">
            <a:avLst/>
          </a:prstGeom>
        </p:spPr>
      </p:pic>
      <p:pic>
        <p:nvPicPr>
          <p:cNvPr id="4" name="Picture 3"/>
          <p:cNvPicPr>
            <a:picLocks noChangeAspect="1"/>
          </p:cNvPicPr>
          <p:nvPr/>
        </p:nvPicPr>
        <p:blipFill>
          <a:blip r:embed="rId4"/>
          <a:stretch>
            <a:fillRect/>
          </a:stretch>
        </p:blipFill>
        <p:spPr>
          <a:xfrm>
            <a:off x="680321" y="282633"/>
            <a:ext cx="9770170" cy="1978429"/>
          </a:xfrm>
          <a:prstGeom prst="rect">
            <a:avLst/>
          </a:prstGeom>
        </p:spPr>
      </p:pic>
    </p:spTree>
    <p:extLst>
      <p:ext uri="{BB962C8B-B14F-4D97-AF65-F5344CB8AC3E}">
        <p14:creationId xmlns:p14="http://schemas.microsoft.com/office/powerpoint/2010/main" val="365149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Black History Month?</a:t>
            </a:r>
          </a:p>
        </p:txBody>
      </p:sp>
      <p:sp>
        <p:nvSpPr>
          <p:cNvPr id="3" name="Content Placeholder 2"/>
          <p:cNvSpPr>
            <a:spLocks noGrp="1"/>
          </p:cNvSpPr>
          <p:nvPr>
            <p:ph idx="1"/>
          </p:nvPr>
        </p:nvSpPr>
        <p:spPr>
          <a:xfrm>
            <a:off x="680320" y="2036426"/>
            <a:ext cx="9861406" cy="4821574"/>
          </a:xfrm>
        </p:spPr>
        <p:txBody>
          <a:bodyPr>
            <a:normAutofit/>
          </a:bodyPr>
          <a:lstStyle/>
          <a:p>
            <a:r>
              <a:rPr lang="en-GB" altLang="en-US" dirty="0">
                <a:latin typeface="Twinkl" pitchFamily="2" charset="0"/>
              </a:rPr>
              <a:t>Black History Month is a time set aside each year to celebrate the achievements of Black people in the past and today.</a:t>
            </a:r>
          </a:p>
          <a:p>
            <a:r>
              <a:rPr lang="en-GB" altLang="en-US" dirty="0">
                <a:latin typeface="Twinkl" pitchFamily="2" charset="0"/>
              </a:rPr>
              <a:t>Black people have not always been treated equally simply because of their race. One example is that in America, Black and White people had to sit in different seats on a bus or public places, like the cinema.</a:t>
            </a:r>
          </a:p>
          <a:p>
            <a:r>
              <a:rPr lang="en-GB" altLang="en-US" dirty="0">
                <a:ea typeface="Tuffy" panose="020B0603060100000000" pitchFamily="34" charset="0"/>
              </a:rPr>
              <a:t>Lots of people knew that this was wrong and wanted things to change. </a:t>
            </a:r>
          </a:p>
          <a:p>
            <a:pPr>
              <a:spcBef>
                <a:spcPct val="0"/>
              </a:spcBef>
            </a:pPr>
            <a:r>
              <a:rPr lang="en-GB" altLang="en-US" dirty="0">
                <a:ea typeface="Tuffy" panose="020B0603060100000000" pitchFamily="34" charset="0"/>
              </a:rPr>
              <a:t>In the UK, a movement began in the 1980s as part of a local community activism to challenge racism. </a:t>
            </a:r>
          </a:p>
          <a:p>
            <a:pPr marL="0" indent="0">
              <a:spcBef>
                <a:spcPct val="0"/>
              </a:spcBef>
              <a:buNone/>
            </a:pPr>
            <a:endParaRPr lang="en-GB" altLang="en-US" dirty="0">
              <a:ea typeface="Tuffy" panose="020B0603060100000000" pitchFamily="34" charset="0"/>
            </a:endParaRPr>
          </a:p>
          <a:p>
            <a:pPr>
              <a:spcBef>
                <a:spcPct val="0"/>
              </a:spcBef>
            </a:pPr>
            <a:r>
              <a:rPr lang="en-GB" altLang="en-US" dirty="0">
                <a:ea typeface="Tuffy" panose="020B0603060100000000" pitchFamily="34" charset="0"/>
              </a:rPr>
              <a:t>In 1987, this turned into what we know today as Black </a:t>
            </a:r>
            <a:br>
              <a:rPr lang="en-GB" altLang="en-US" dirty="0">
                <a:ea typeface="Tuffy" panose="020B0603060100000000" pitchFamily="34" charset="0"/>
              </a:rPr>
            </a:br>
            <a:r>
              <a:rPr lang="en-GB" altLang="en-US" dirty="0">
                <a:ea typeface="Tuffy" panose="020B0603060100000000" pitchFamily="34" charset="0"/>
              </a:rPr>
              <a:t>History Month.</a:t>
            </a:r>
          </a:p>
          <a:p>
            <a:endParaRPr lang="en-GB" altLang="en-US" dirty="0">
              <a:latin typeface="Twinkl" pitchFamily="2" charset="0"/>
            </a:endParaRPr>
          </a:p>
          <a:p>
            <a:endParaRPr lang="en-GB" dirty="0"/>
          </a:p>
        </p:txBody>
      </p:sp>
    </p:spTree>
    <p:extLst>
      <p:ext uri="{BB962C8B-B14F-4D97-AF65-F5344CB8AC3E}">
        <p14:creationId xmlns:p14="http://schemas.microsoft.com/office/powerpoint/2010/main" val="117310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is Black History Month?</a:t>
            </a:r>
          </a:p>
        </p:txBody>
      </p:sp>
      <p:sp>
        <p:nvSpPr>
          <p:cNvPr id="3" name="Content Placeholder 2"/>
          <p:cNvSpPr>
            <a:spLocks noGrp="1"/>
          </p:cNvSpPr>
          <p:nvPr>
            <p:ph idx="1"/>
          </p:nvPr>
        </p:nvSpPr>
        <p:spPr/>
        <p:txBody>
          <a:bodyPr/>
          <a:lstStyle/>
          <a:p>
            <a:r>
              <a:rPr lang="en-GB" dirty="0"/>
              <a:t>Every October</a:t>
            </a:r>
          </a:p>
          <a:p>
            <a:r>
              <a:rPr lang="en-GB" dirty="0"/>
              <a:t>It is an opportunity to raise awareness of Black history, traditions and contributions through celebration, events and education. </a:t>
            </a:r>
          </a:p>
        </p:txBody>
      </p:sp>
    </p:spTree>
    <p:extLst>
      <p:ext uri="{BB962C8B-B14F-4D97-AF65-F5344CB8AC3E}">
        <p14:creationId xmlns:p14="http://schemas.microsoft.com/office/powerpoint/2010/main" val="123333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1001423"/>
            <a:ext cx="9613861" cy="1080938"/>
          </a:xfrm>
        </p:spPr>
        <p:txBody>
          <a:bodyPr/>
          <a:lstStyle/>
          <a:p>
            <a:r>
              <a:rPr lang="en-GB" dirty="0"/>
              <a:t>What is the theme this year?</a:t>
            </a:r>
            <a:br>
              <a:rPr lang="en-GB" dirty="0"/>
            </a:br>
            <a:endParaRPr lang="en-GB" dirty="0"/>
          </a:p>
        </p:txBody>
      </p:sp>
      <p:sp>
        <p:nvSpPr>
          <p:cNvPr id="3" name="Content Placeholder 2"/>
          <p:cNvSpPr>
            <a:spLocks noGrp="1"/>
          </p:cNvSpPr>
          <p:nvPr>
            <p:ph idx="1"/>
          </p:nvPr>
        </p:nvSpPr>
        <p:spPr/>
        <p:txBody>
          <a:bodyPr/>
          <a:lstStyle/>
          <a:p>
            <a:r>
              <a:rPr lang="en-GB" dirty="0"/>
              <a:t>This year's theme for Black History Month is “</a:t>
            </a:r>
            <a:r>
              <a:rPr lang="en-GB" b="1" dirty="0"/>
              <a:t>Time for Change: Action Not Words</a:t>
            </a:r>
            <a:r>
              <a:rPr lang="en-GB" dirty="0"/>
              <a:t>” – calling on people to actively tackle racism, reclaim Black history, and ensure Black history is represented and celebrated all year round</a:t>
            </a:r>
          </a:p>
          <a:p>
            <a:r>
              <a:rPr lang="en-GB" dirty="0"/>
              <a:t>We are going to be finding out about some famous black people who have done something that has brought about change in the UK</a:t>
            </a:r>
          </a:p>
        </p:txBody>
      </p:sp>
    </p:spTree>
    <p:extLst>
      <p:ext uri="{BB962C8B-B14F-4D97-AF65-F5344CB8AC3E}">
        <p14:creationId xmlns:p14="http://schemas.microsoft.com/office/powerpoint/2010/main" val="132660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a:t>
            </a:r>
          </a:p>
        </p:txBody>
      </p:sp>
      <p:sp>
        <p:nvSpPr>
          <p:cNvPr id="3" name="Content Placeholder 2"/>
          <p:cNvSpPr>
            <a:spLocks noGrp="1"/>
          </p:cNvSpPr>
          <p:nvPr>
            <p:ph idx="1"/>
          </p:nvPr>
        </p:nvSpPr>
        <p:spPr/>
        <p:txBody>
          <a:bodyPr/>
          <a:lstStyle/>
          <a:p>
            <a:r>
              <a:rPr lang="en-GB" dirty="0"/>
              <a:t>Find out about the person assigned to your class and create a project at home over the half term.</a:t>
            </a:r>
          </a:p>
          <a:p>
            <a:r>
              <a:rPr lang="en-GB" dirty="0"/>
              <a:t>You can present your project as: a poster, leaflet, book, a piece of art or any other creative way you can think of!</a:t>
            </a:r>
          </a:p>
        </p:txBody>
      </p:sp>
    </p:spTree>
    <p:extLst>
      <p:ext uri="{BB962C8B-B14F-4D97-AF65-F5344CB8AC3E}">
        <p14:creationId xmlns:p14="http://schemas.microsoft.com/office/powerpoint/2010/main" val="258749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err="1"/>
              <a:t>Malorie</a:t>
            </a:r>
            <a:r>
              <a:rPr lang="en-GB" sz="4400" dirty="0"/>
              <a:t> Blackman – Ash Class</a:t>
            </a:r>
          </a:p>
        </p:txBody>
      </p:sp>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290945" y="2075471"/>
            <a:ext cx="9401695" cy="2308324"/>
          </a:xfrm>
          <a:prstGeom prst="rect">
            <a:avLst/>
          </a:prstGeom>
        </p:spPr>
        <p:txBody>
          <a:bodyPr wrap="square">
            <a:spAutoFit/>
          </a:bodyPr>
          <a:lstStyle/>
          <a:p>
            <a:r>
              <a:rPr lang="en-GB" dirty="0"/>
              <a:t>You may well have heard of best-selling author of the Noughts &amp; Crosses series - </a:t>
            </a:r>
            <a:r>
              <a:rPr lang="en-GB" dirty="0" err="1"/>
              <a:t>Malorie</a:t>
            </a:r>
            <a:r>
              <a:rPr lang="en-GB" dirty="0"/>
              <a:t> Blackman.</a:t>
            </a:r>
          </a:p>
          <a:p>
            <a:endParaRPr lang="en-GB" dirty="0"/>
          </a:p>
          <a:p>
            <a:r>
              <a:rPr lang="en-GB" dirty="0"/>
              <a:t>When she was chosen to become the eighth Children's Laureate, she became the first black person to take on the role.</a:t>
            </a:r>
          </a:p>
          <a:p>
            <a:endParaRPr lang="en-GB" dirty="0"/>
          </a:p>
          <a:p>
            <a:r>
              <a:rPr lang="en-GB" dirty="0" err="1"/>
              <a:t>Malorie</a:t>
            </a:r>
            <a:r>
              <a:rPr lang="en-GB" dirty="0"/>
              <a:t> says she wanted to "make reading irresistible" for children, by encouraging them to explore a range of literature, from short stories to graphic novels.</a:t>
            </a:r>
          </a:p>
        </p:txBody>
      </p:sp>
      <p:pic>
        <p:nvPicPr>
          <p:cNvPr id="2" name="Picture 1"/>
          <p:cNvPicPr>
            <a:picLocks noChangeAspect="1"/>
          </p:cNvPicPr>
          <p:nvPr/>
        </p:nvPicPr>
        <p:blipFill>
          <a:blip r:embed="rId2"/>
          <a:stretch>
            <a:fillRect/>
          </a:stretch>
        </p:blipFill>
        <p:spPr>
          <a:xfrm>
            <a:off x="8158468" y="4139738"/>
            <a:ext cx="3847095" cy="2660073"/>
          </a:xfrm>
          <a:prstGeom prst="rect">
            <a:avLst/>
          </a:prstGeom>
        </p:spPr>
      </p:pic>
    </p:spTree>
    <p:extLst>
      <p:ext uri="{BB962C8B-B14F-4D97-AF65-F5344CB8AC3E}">
        <p14:creationId xmlns:p14="http://schemas.microsoft.com/office/powerpoint/2010/main" val="12522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a:t>Mary </a:t>
            </a:r>
            <a:r>
              <a:rPr lang="en-GB" sz="4400" dirty="0" err="1"/>
              <a:t>Seacole</a:t>
            </a:r>
            <a:r>
              <a:rPr lang="en-GB" sz="4400" dirty="0"/>
              <a:t> – Willow Class</a:t>
            </a:r>
          </a:p>
        </p:txBody>
      </p:sp>
      <p:pic>
        <p:nvPicPr>
          <p:cNvPr id="2" name="Picture 1"/>
          <p:cNvPicPr>
            <a:picLocks noChangeAspect="1"/>
          </p:cNvPicPr>
          <p:nvPr/>
        </p:nvPicPr>
        <p:blipFill>
          <a:blip r:embed="rId2"/>
          <a:stretch>
            <a:fillRect/>
          </a:stretch>
        </p:blipFill>
        <p:spPr>
          <a:xfrm>
            <a:off x="6801283" y="3926290"/>
            <a:ext cx="5110855" cy="2717053"/>
          </a:xfrm>
          <a:prstGeom prst="rect">
            <a:avLst/>
          </a:prstGeom>
        </p:spPr>
      </p:pic>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290945" y="2075471"/>
            <a:ext cx="9401695" cy="2031325"/>
          </a:xfrm>
          <a:prstGeom prst="rect">
            <a:avLst/>
          </a:prstGeom>
        </p:spPr>
        <p:txBody>
          <a:bodyPr wrap="square">
            <a:spAutoFit/>
          </a:bodyPr>
          <a:lstStyle/>
          <a:p>
            <a:r>
              <a:rPr lang="en-GB" dirty="0"/>
              <a:t>Mary </a:t>
            </a:r>
            <a:r>
              <a:rPr lang="en-GB" dirty="0" err="1"/>
              <a:t>Seacole</a:t>
            </a:r>
            <a:r>
              <a:rPr lang="en-GB" dirty="0"/>
              <a:t> was born and grew up in Jamaica, but came over to England in 1854.</a:t>
            </a:r>
          </a:p>
          <a:p>
            <a:endParaRPr lang="en-GB" dirty="0"/>
          </a:p>
          <a:p>
            <a:r>
              <a:rPr lang="en-GB" dirty="0"/>
              <a:t>She asked the War Office if she could go to help wounded soldiers who were fighting in the Crimean War (1853-1856), but she wasn't allowed.</a:t>
            </a:r>
          </a:p>
          <a:p>
            <a:endParaRPr lang="en-GB" dirty="0"/>
          </a:p>
          <a:p>
            <a:r>
              <a:rPr lang="en-GB" dirty="0"/>
              <a:t>So she raised the money herself and travelled to the Ukraine. Here, she looked after British soldiers who had been injured.</a:t>
            </a:r>
          </a:p>
        </p:txBody>
      </p:sp>
    </p:spTree>
    <p:extLst>
      <p:ext uri="{BB962C8B-B14F-4D97-AF65-F5344CB8AC3E}">
        <p14:creationId xmlns:p14="http://schemas.microsoft.com/office/powerpoint/2010/main" val="93523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017"/>
            <a:ext cx="9613861" cy="1135282"/>
          </a:xfrm>
        </p:spPr>
        <p:txBody>
          <a:bodyPr>
            <a:normAutofit/>
          </a:bodyPr>
          <a:lstStyle/>
          <a:p>
            <a:pPr marL="0" indent="0">
              <a:buNone/>
            </a:pPr>
            <a:r>
              <a:rPr lang="en-GB" sz="4400" dirty="0"/>
              <a:t>Olive Morris- Cedar Class</a:t>
            </a:r>
          </a:p>
        </p:txBody>
      </p:sp>
      <p:sp>
        <p:nvSpPr>
          <p:cNvPr id="6"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dirty="0"/>
          </a:p>
        </p:txBody>
      </p:sp>
      <p:sp>
        <p:nvSpPr>
          <p:cNvPr id="7" name="Rectangle 6"/>
          <p:cNvSpPr/>
          <p:nvPr/>
        </p:nvSpPr>
        <p:spPr>
          <a:xfrm>
            <a:off x="290945" y="2075471"/>
            <a:ext cx="9401695" cy="2031325"/>
          </a:xfrm>
          <a:prstGeom prst="rect">
            <a:avLst/>
          </a:prstGeom>
        </p:spPr>
        <p:txBody>
          <a:bodyPr wrap="square">
            <a:spAutoFit/>
          </a:bodyPr>
          <a:lstStyle/>
          <a:p>
            <a:r>
              <a:rPr lang="en-GB" dirty="0"/>
              <a:t>Olive Morris was an important figure in terms of civil rights.</a:t>
            </a:r>
          </a:p>
          <a:p>
            <a:endParaRPr lang="en-GB" dirty="0"/>
          </a:p>
          <a:p>
            <a:r>
              <a:rPr lang="en-GB" dirty="0"/>
              <a:t>Black people didn't used to have the same rights as other people, simply because of the colour of their skin - and Olive was one of many people who worked tirelessly to change that.</a:t>
            </a:r>
          </a:p>
          <a:p>
            <a:endParaRPr lang="en-GB" dirty="0"/>
          </a:p>
          <a:p>
            <a:r>
              <a:rPr lang="en-GB" dirty="0"/>
              <a:t>She campaigned for the rights of black people in South London and Manchester.</a:t>
            </a:r>
          </a:p>
        </p:txBody>
      </p:sp>
      <p:pic>
        <p:nvPicPr>
          <p:cNvPr id="2" name="Picture 1"/>
          <p:cNvPicPr>
            <a:picLocks noChangeAspect="1"/>
          </p:cNvPicPr>
          <p:nvPr/>
        </p:nvPicPr>
        <p:blipFill>
          <a:blip r:embed="rId2"/>
          <a:stretch>
            <a:fillRect/>
          </a:stretch>
        </p:blipFill>
        <p:spPr>
          <a:xfrm>
            <a:off x="7777331" y="4136531"/>
            <a:ext cx="4414669" cy="2717803"/>
          </a:xfrm>
          <a:prstGeom prst="rect">
            <a:avLst/>
          </a:prstGeom>
        </p:spPr>
      </p:pic>
    </p:spTree>
    <p:extLst>
      <p:ext uri="{BB962C8B-B14F-4D97-AF65-F5344CB8AC3E}">
        <p14:creationId xmlns:p14="http://schemas.microsoft.com/office/powerpoint/2010/main" val="35879560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100</TotalTime>
  <Words>786</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Tuffy</vt:lpstr>
      <vt:lpstr>Twinkl</vt:lpstr>
      <vt:lpstr>Berlin</vt:lpstr>
      <vt:lpstr>PowerPoint Presentation</vt:lpstr>
      <vt:lpstr>PowerPoint Presentation</vt:lpstr>
      <vt:lpstr>What is Black History Month?</vt:lpstr>
      <vt:lpstr>When is Black History Month?</vt:lpstr>
      <vt:lpstr>What is the theme this year? </vt:lpstr>
      <vt:lpstr>What do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Read</dc:creator>
  <cp:lastModifiedBy>Emma Benham</cp:lastModifiedBy>
  <cp:revision>11</cp:revision>
  <dcterms:created xsi:type="dcterms:W3CDTF">2022-10-02T17:37:41Z</dcterms:created>
  <dcterms:modified xsi:type="dcterms:W3CDTF">2022-10-17T15:01:18Z</dcterms:modified>
</cp:coreProperties>
</file>